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317" r:id="rId3"/>
    <p:sldId id="318" r:id="rId4"/>
    <p:sldId id="319" r:id="rId5"/>
    <p:sldId id="320" r:id="rId6"/>
    <p:sldId id="321" r:id="rId7"/>
    <p:sldId id="322" r:id="rId8"/>
    <p:sldId id="323" r:id="rId9"/>
    <p:sldId id="324" r:id="rId10"/>
    <p:sldId id="325" r:id="rId11"/>
    <p:sldId id="326" r:id="rId12"/>
    <p:sldId id="327" r:id="rId13"/>
    <p:sldId id="328" r:id="rId14"/>
    <p:sldId id="329" r:id="rId15"/>
    <p:sldId id="330" r:id="rId16"/>
    <p:sldId id="331" r:id="rId17"/>
    <p:sldId id="332" r:id="rId18"/>
    <p:sldId id="333" r:id="rId19"/>
    <p:sldId id="334" r:id="rId20"/>
    <p:sldId id="335" r:id="rId21"/>
    <p:sldId id="336" r:id="rId22"/>
    <p:sldId id="337" r:id="rId23"/>
    <p:sldId id="338" r:id="rId24"/>
    <p:sldId id="339" r:id="rId25"/>
    <p:sldId id="340" r:id="rId26"/>
    <p:sldId id="341" r:id="rId27"/>
    <p:sldId id="342" r:id="rId28"/>
    <p:sldId id="343" r:id="rId29"/>
    <p:sldId id="344" r:id="rId30"/>
    <p:sldId id="345" r:id="rId31"/>
    <p:sldId id="346" r:id="rId32"/>
    <p:sldId id="347" r:id="rId33"/>
    <p:sldId id="374" r:id="rId34"/>
    <p:sldId id="375" r:id="rId35"/>
    <p:sldId id="376" r:id="rId36"/>
    <p:sldId id="377" r:id="rId37"/>
    <p:sldId id="378" r:id="rId38"/>
    <p:sldId id="379" r:id="rId39"/>
    <p:sldId id="380" r:id="rId40"/>
    <p:sldId id="381" r:id="rId41"/>
    <p:sldId id="382" r:id="rId43"/>
    <p:sldId id="383" r:id="rId44"/>
    <p:sldId id="384" r:id="rId45"/>
    <p:sldId id="385" r:id="rId46"/>
    <p:sldId id="386" r:id="rId47"/>
    <p:sldId id="387" r:id="rId48"/>
    <p:sldId id="388" r:id="rId49"/>
    <p:sldId id="389" r:id="rId50"/>
    <p:sldId id="390" r:id="rId51"/>
    <p:sldId id="391" r:id="rId52"/>
    <p:sldId id="392" r:id="rId53"/>
    <p:sldId id="393" r:id="rId54"/>
    <p:sldId id="394" r:id="rId55"/>
    <p:sldId id="395" r:id="rId56"/>
    <p:sldId id="396" r:id="rId57"/>
    <p:sldId id="397" r:id="rId58"/>
    <p:sldId id="398" r:id="rId59"/>
    <p:sldId id="399" r:id="rId60"/>
    <p:sldId id="400" r:id="rId61"/>
    <p:sldId id="401" r:id="rId62"/>
    <p:sldId id="402" r:id="rId63"/>
    <p:sldId id="403" r:id="rId64"/>
    <p:sldId id="404" r:id="rId65"/>
    <p:sldId id="405" r:id="rId66"/>
    <p:sldId id="406" r:id="rId67"/>
    <p:sldId id="407" r:id="rId68"/>
    <p:sldId id="408" r:id="rId69"/>
    <p:sldId id="409" r:id="rId70"/>
    <p:sldId id="410" r:id="rId71"/>
    <p:sldId id="411" r:id="rId72"/>
    <p:sldId id="412" r:id="rId73"/>
    <p:sldId id="413" r:id="rId74"/>
    <p:sldId id="414" r:id="rId75"/>
    <p:sldId id="415" r:id="rId76"/>
    <p:sldId id="416" r:id="rId77"/>
    <p:sldId id="417" r:id="rId78"/>
    <p:sldId id="418" r:id="rId79"/>
    <p:sldId id="419" r:id="rId80"/>
    <p:sldId id="420" r:id="rId81"/>
    <p:sldId id="421" r:id="rId82"/>
    <p:sldId id="422" r:id="rId83"/>
    <p:sldId id="423" r:id="rId84"/>
    <p:sldId id="424" r:id="rId85"/>
    <p:sldId id="425" r:id="rId86"/>
    <p:sldId id="426" r:id="rId87"/>
    <p:sldId id="427" r:id="rId88"/>
    <p:sldId id="428" r:id="rId89"/>
    <p:sldId id="429" r:id="rId90"/>
    <p:sldId id="430" r:id="rId91"/>
    <p:sldId id="431" r:id="rId92"/>
    <p:sldId id="432" r:id="rId93"/>
    <p:sldId id="433" r:id="rId94"/>
    <p:sldId id="434" r:id="rId95"/>
    <p:sldId id="435" r:id="rId96"/>
    <p:sldId id="436" r:id="rId97"/>
    <p:sldId id="437" r:id="rId98"/>
    <p:sldId id="438" r:id="rId99"/>
    <p:sldId id="439" r:id="rId100"/>
    <p:sldId id="440" r:id="rId101"/>
    <p:sldId id="441" r:id="rId102"/>
    <p:sldId id="442" r:id="rId103"/>
    <p:sldId id="443" r:id="rId104"/>
    <p:sldId id="444" r:id="rId105"/>
    <p:sldId id="445" r:id="rId106"/>
    <p:sldId id="446" r:id="rId107"/>
    <p:sldId id="447" r:id="rId108"/>
    <p:sldId id="448" r:id="rId109"/>
    <p:sldId id="449" r:id="rId110"/>
    <p:sldId id="450" r:id="rId111"/>
    <p:sldId id="451" r:id="rId112"/>
    <p:sldId id="452" r:id="rId113"/>
    <p:sldId id="453" r:id="rId114"/>
    <p:sldId id="454" r:id="rId115"/>
    <p:sldId id="455" r:id="rId116"/>
    <p:sldId id="456" r:id="rId117"/>
    <p:sldId id="457" r:id="rId118"/>
    <p:sldId id="458" r:id="rId119"/>
    <p:sldId id="459" r:id="rId120"/>
    <p:sldId id="460" r:id="rId121"/>
    <p:sldId id="461" r:id="rId122"/>
    <p:sldId id="462" r:id="rId123"/>
    <p:sldId id="463" r:id="rId124"/>
    <p:sldId id="464" r:id="rId125"/>
    <p:sldId id="465" r:id="rId126"/>
    <p:sldId id="466" r:id="rId127"/>
    <p:sldId id="467" r:id="rId128"/>
    <p:sldId id="468" r:id="rId129"/>
    <p:sldId id="469" r:id="rId130"/>
    <p:sldId id="470" r:id="rId131"/>
    <p:sldId id="471" r:id="rId132"/>
    <p:sldId id="472" r:id="rId133"/>
    <p:sldId id="473" r:id="rId134"/>
    <p:sldId id="474" r:id="rId135"/>
    <p:sldId id="475" r:id="rId136"/>
    <p:sldId id="476" r:id="rId137"/>
    <p:sldId id="477" r:id="rId138"/>
    <p:sldId id="478" r:id="rId139"/>
    <p:sldId id="479" r:id="rId140"/>
    <p:sldId id="480" r:id="rId141"/>
    <p:sldId id="481" r:id="rId142"/>
    <p:sldId id="482" r:id="rId143"/>
    <p:sldId id="483" r:id="rId144"/>
    <p:sldId id="484" r:id="rId145"/>
    <p:sldId id="485" r:id="rId146"/>
    <p:sldId id="486" r:id="rId147"/>
    <p:sldId id="487" r:id="rId148"/>
    <p:sldId id="488" r:id="rId149"/>
    <p:sldId id="489" r:id="rId150"/>
    <p:sldId id="490" r:id="rId151"/>
    <p:sldId id="491" r:id="rId152"/>
    <p:sldId id="492" r:id="rId153"/>
    <p:sldId id="493" r:id="rId154"/>
    <p:sldId id="494" r:id="rId155"/>
    <p:sldId id="495" r:id="rId156"/>
    <p:sldId id="496" r:id="rId157"/>
    <p:sldId id="497" r:id="rId158"/>
    <p:sldId id="498" r:id="rId159"/>
    <p:sldId id="499" r:id="rId160"/>
    <p:sldId id="500" r:id="rId161"/>
    <p:sldId id="501" r:id="rId162"/>
    <p:sldId id="502" r:id="rId163"/>
    <p:sldId id="503" r:id="rId164"/>
    <p:sldId id="504" r:id="rId165"/>
    <p:sldId id="505" r:id="rId166"/>
    <p:sldId id="506" r:id="rId167"/>
    <p:sldId id="507" r:id="rId168"/>
    <p:sldId id="508" r:id="rId169"/>
    <p:sldId id="509" r:id="rId170"/>
    <p:sldId id="510" r:id="rId171"/>
    <p:sldId id="511" r:id="rId172"/>
    <p:sldId id="512" r:id="rId173"/>
    <p:sldId id="513" r:id="rId174"/>
    <p:sldId id="514" r:id="rId175"/>
    <p:sldId id="515" r:id="rId176"/>
    <p:sldId id="516" r:id="rId177"/>
    <p:sldId id="517" r:id="rId178"/>
    <p:sldId id="518" r:id="rId179"/>
    <p:sldId id="519" r:id="rId180"/>
    <p:sldId id="520" r:id="rId181"/>
    <p:sldId id="521" r:id="rId182"/>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2" userDrawn="1">
          <p15:clr>
            <a:srgbClr val="A4A3A4"/>
          </p15:clr>
        </p15:guide>
        <p15:guide id="2" pos="5375" userDrawn="1">
          <p15:clr>
            <a:srgbClr val="A4A3A4"/>
          </p15:clr>
        </p15:guide>
        <p15:guide id="3" orient="horz" pos="1026" userDrawn="1">
          <p15:clr>
            <a:srgbClr val="A4A3A4"/>
          </p15:clr>
        </p15:guide>
        <p15:guide id="4" pos="385" userDrawn="1">
          <p15:clr>
            <a:srgbClr val="A4A3A4"/>
          </p15:clr>
        </p15:guide>
        <p15:guide id="5" pos="2880" userDrawn="1">
          <p15:clr>
            <a:srgbClr val="A4A3A4"/>
          </p15:clr>
        </p15:guide>
        <p15:guide id="6" orient="horz" pos="22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34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8" d="100"/>
          <a:sy n="68" d="100"/>
        </p:scale>
        <p:origin x="1428" y="72"/>
      </p:cViewPr>
      <p:guideLst>
        <p:guide orient="horz" pos="482"/>
        <p:guide pos="5375"/>
        <p:guide orient="horz" pos="1026"/>
        <p:guide pos="385"/>
        <p:guide pos="2880"/>
        <p:guide orient="horz" pos="229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notesMaster" Target="notesMasters/notesMaster1.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5" Type="http://schemas.openxmlformats.org/officeDocument/2006/relationships/tableStyles" Target="tableStyles.xml"/><Relationship Id="rId184" Type="http://schemas.openxmlformats.org/officeDocument/2006/relationships/viewProps" Target="viewProps.xml"/><Relationship Id="rId183" Type="http://schemas.openxmlformats.org/officeDocument/2006/relationships/presProps" Target="presProps.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C873CA-932B-48BA-91B5-7C7B27D44288}" type="datetimeFigureOut">
              <a:rPr lang="pt-BR" smtClean="0"/>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BR"/>
              <a:t>Clique para editar 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B97618-178A-45E8-9CBA-E0D3945A58BD}" type="slidenum">
              <a:rPr lang="pt-BR" smtClean="0"/>
            </a:fld>
            <a:endParaRPr lang="pt-B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3E48F4C-7A04-415E-87D5-872D5BA87581}" type="slidenum">
              <a:rPr lang="pt-BR" smtClean="0"/>
            </a:fld>
            <a:endParaRPr 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A3E48F4C-7A04-415E-87D5-872D5BA87581}" type="slidenum">
              <a:rPr lang="pt-BR" smtClean="0"/>
            </a:fld>
            <a:endParaRPr lang="pt-B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85800" y="2130425"/>
            <a:ext cx="7772400" cy="1470025"/>
          </a:xfrm>
        </p:spPr>
        <p:txBody>
          <a:bodyPr/>
          <a:lstStyle/>
          <a:p>
            <a:r>
              <a:rPr lang="pt-BR"/>
              <a:t>Clique para editar o estilo do título mestre</a:t>
            </a:r>
            <a:endParaRPr lang="pt-BR"/>
          </a:p>
        </p:txBody>
      </p:sp>
      <p:sp>
        <p:nvSpPr>
          <p:cNvPr id="3" name="Subtítulo 2"/>
          <p:cNvSpPr>
            <a:spLocks noGrp="1"/>
          </p:cNvSpPr>
          <p:nvPr>
            <p:ph type="subTitle" idx="1" hasCustomPrompt="1"/>
          </p:nvPr>
        </p:nvSpPr>
        <p:spPr>
          <a:xfrm>
            <a:off x="1371600" y="3886200"/>
            <a:ext cx="6400800" cy="1752600"/>
          </a:xfrm>
        </p:spPr>
        <p:txBody>
          <a:bodyPr/>
          <a:lstStyle>
            <a:lvl1pPr marL="0" indent="0" algn="ctr">
              <a:buNone/>
              <a:defRPr>
                <a:solidFill>
                  <a:srgbClr val="0033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endParaRPr lang="pt-BR" dirty="0"/>
          </a:p>
        </p:txBody>
      </p:sp>
      <p:pic>
        <p:nvPicPr>
          <p:cNvPr id="9" name="Imagem 8"/>
          <p:cNvPicPr>
            <a:picLocks noChangeAspect="1"/>
          </p:cNvPicPr>
          <p:nvPr userDrawn="1"/>
        </p:nvPicPr>
        <p:blipFill rotWithShape="1">
          <a:blip r:embed="rId2">
            <a:extLst>
              <a:ext uri="{28A0092B-C50C-407E-A947-70E740481C1C}">
                <a14:useLocalDpi xmlns:a14="http://schemas.microsoft.com/office/drawing/2010/main" val="0"/>
              </a:ext>
            </a:extLst>
          </a:blip>
          <a:srcRect l="11024" r="11195"/>
          <a:stretch>
            <a:fillRect/>
          </a:stretch>
        </p:blipFill>
        <p:spPr>
          <a:xfrm>
            <a:off x="-36512" y="-1"/>
            <a:ext cx="9180512" cy="141287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792288" y="4800600"/>
            <a:ext cx="5486400" cy="566738"/>
          </a:xfrm>
        </p:spPr>
        <p:txBody>
          <a:bodyPr anchor="b"/>
          <a:lstStyle>
            <a:lvl1pPr algn="l">
              <a:defRPr sz="2000" b="1"/>
            </a:lvl1pPr>
          </a:lstStyle>
          <a:p>
            <a:r>
              <a:rPr lang="pt-BR"/>
              <a:t>Clique para editar o estilo do título mestre</a:t>
            </a:r>
            <a:endParaRPr lang="pt-BR"/>
          </a:p>
        </p:txBody>
      </p:sp>
      <p:sp>
        <p:nvSpPr>
          <p:cNvPr id="3" name="Espaço Reservado para Imagem 2"/>
          <p:cNvSpPr>
            <a:spLocks noGrp="1"/>
          </p:cNvSpPr>
          <p:nvPr>
            <p:ph type="pic" idx="1"/>
          </p:nvPr>
        </p:nvSpPr>
        <p:spPr>
          <a:xfrm>
            <a:off x="1792288" y="1196751"/>
            <a:ext cx="5486400" cy="353082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dirty="0"/>
          </a:p>
        </p:txBody>
      </p:sp>
      <p:sp>
        <p:nvSpPr>
          <p:cNvPr id="4" name="Espaço Reservado para Texto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pt-BR"/>
              <a:t>Clique para editar o estilo do título mestre</a:t>
            </a:r>
            <a:endParaRPr lang="pt-BR"/>
          </a:p>
        </p:txBody>
      </p:sp>
      <p:sp>
        <p:nvSpPr>
          <p:cNvPr id="3" name="Espaço Reservado para Texto Vertical 2"/>
          <p:cNvSpPr>
            <a:spLocks noGrp="1"/>
          </p:cNvSpPr>
          <p:nvPr>
            <p:ph type="body" orient="vert" idx="1" hasCustomPrompt="1"/>
          </p:nvPr>
        </p:nvSpPr>
        <p:spPr/>
        <p:txBody>
          <a:bodyPr vert="eaVert"/>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pt-B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6629400" y="274638"/>
            <a:ext cx="2057400" cy="5851525"/>
          </a:xfrm>
        </p:spPr>
        <p:txBody>
          <a:bodyPr vert="eaVert"/>
          <a:lstStyle/>
          <a:p>
            <a:r>
              <a:rPr lang="pt-BR"/>
              <a:t>Clique para editar o estilo do título mestre</a:t>
            </a:r>
            <a:endParaRPr lang="pt-BR"/>
          </a:p>
        </p:txBody>
      </p:sp>
      <p:sp>
        <p:nvSpPr>
          <p:cNvPr id="3" name="Espaço Reservado para Texto Vertical 2"/>
          <p:cNvSpPr>
            <a:spLocks noGrp="1"/>
          </p:cNvSpPr>
          <p:nvPr>
            <p:ph type="body" orient="vert" idx="1" hasCustomPrompt="1"/>
          </p:nvPr>
        </p:nvSpPr>
        <p:spPr>
          <a:xfrm>
            <a:off x="457200" y="274638"/>
            <a:ext cx="6019800" cy="5851525"/>
          </a:xfrm>
        </p:spPr>
        <p:txBody>
          <a:bodyPr vert="eaVert"/>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pt-B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Slide de título">
    <p:spTree>
      <p:nvGrpSpPr>
        <p:cNvPr id="1" name=""/>
        <p:cNvGrpSpPr/>
        <p:nvPr/>
      </p:nvGrpSpPr>
      <p:grpSpPr>
        <a:xfrm>
          <a:off x="0" y="0"/>
          <a:ext cx="0" cy="0"/>
          <a:chOff x="0" y="0"/>
          <a:chExt cx="0" cy="0"/>
        </a:xfrm>
      </p:grpSpPr>
      <p:pic>
        <p:nvPicPr>
          <p:cNvPr id="3" name="Imagem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0" y="0"/>
            <a:ext cx="9144000" cy="1098822"/>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Slide de título">
    <p:spTree>
      <p:nvGrpSpPr>
        <p:cNvPr id="1" name=""/>
        <p:cNvGrpSpPr/>
        <p:nvPr/>
      </p:nvGrpSpPr>
      <p:grpSpPr>
        <a:xfrm>
          <a:off x="0" y="0"/>
          <a:ext cx="0" cy="0"/>
          <a:chOff x="0" y="0"/>
          <a:chExt cx="0" cy="0"/>
        </a:xfrm>
      </p:grpSpPr>
      <p:pic>
        <p:nvPicPr>
          <p:cNvPr id="4" name="Imagem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0" y="0"/>
            <a:ext cx="9144000" cy="1098822"/>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Slide de título">
    <p:spTree>
      <p:nvGrpSpPr>
        <p:cNvPr id="1" name=""/>
        <p:cNvGrpSpPr/>
        <p:nvPr/>
      </p:nvGrpSpPr>
      <p:grpSpPr>
        <a:xfrm>
          <a:off x="0" y="0"/>
          <a:ext cx="0" cy="0"/>
          <a:chOff x="0" y="0"/>
          <a:chExt cx="0" cy="0"/>
        </a:xfrm>
      </p:grpSpPr>
      <p:pic>
        <p:nvPicPr>
          <p:cNvPr id="3" name="Imagem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0" y="0"/>
            <a:ext cx="9144000" cy="1098822"/>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85800" y="2130425"/>
            <a:ext cx="7772400" cy="1470025"/>
          </a:xfrm>
        </p:spPr>
        <p:txBody>
          <a:bodyPr/>
          <a:lstStyle/>
          <a:p>
            <a:r>
              <a:rPr lang="pt-BR"/>
              <a:t>Clique para editar o estilo do título mestre</a:t>
            </a:r>
            <a:endParaRPr lang="pt-BR"/>
          </a:p>
        </p:txBody>
      </p:sp>
      <p:sp>
        <p:nvSpPr>
          <p:cNvPr id="3" name="Subtítulo 2"/>
          <p:cNvSpPr>
            <a:spLocks noGrp="1"/>
          </p:cNvSpPr>
          <p:nvPr>
            <p:ph type="subTitle" idx="1" hasCustomPrompt="1"/>
          </p:nvPr>
        </p:nvSpPr>
        <p:spPr>
          <a:xfrm>
            <a:off x="1371600" y="3886200"/>
            <a:ext cx="6400800" cy="1752600"/>
          </a:xfrm>
        </p:spPr>
        <p:txBody>
          <a:bodyPr/>
          <a:lstStyle>
            <a:lvl1pPr marL="0" indent="0" algn="ctr">
              <a:buNone/>
              <a:defRPr>
                <a:solidFill>
                  <a:srgbClr val="0033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endParaRPr lang="pt-BR" dirty="0"/>
          </a:p>
        </p:txBody>
      </p:sp>
      <p:pic>
        <p:nvPicPr>
          <p:cNvPr id="8" name="Imagem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0" y="0"/>
            <a:ext cx="9144000" cy="1098822"/>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0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Slide de título">
    <p:spTree>
      <p:nvGrpSpPr>
        <p:cNvPr id="1" name=""/>
        <p:cNvGrpSpPr/>
        <p:nvPr/>
      </p:nvGrpSpPr>
      <p:grpSpPr>
        <a:xfrm>
          <a:off x="0" y="0"/>
          <a:ext cx="0" cy="0"/>
          <a:chOff x="0" y="0"/>
          <a:chExt cx="0" cy="0"/>
        </a:xfrm>
      </p:grpSpPr>
      <p:pic>
        <p:nvPicPr>
          <p:cNvPr id="3" name="Imagem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0" y="0"/>
            <a:ext cx="9144000" cy="1098822"/>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1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Slide de título">
    <p:spTree>
      <p:nvGrpSpPr>
        <p:cNvPr id="1" name=""/>
        <p:cNvGrpSpPr/>
        <p:nvPr/>
      </p:nvGrpSpPr>
      <p:grpSpPr>
        <a:xfrm>
          <a:off x="0" y="0"/>
          <a:ext cx="0" cy="0"/>
          <a:chOff x="0" y="0"/>
          <a:chExt cx="0" cy="0"/>
        </a:xfrm>
      </p:grpSpPr>
      <p:pic>
        <p:nvPicPr>
          <p:cNvPr id="3" name="Imagem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0" y="0"/>
            <a:ext cx="9144000" cy="1098822"/>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2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pt-BR"/>
              <a:t>Clique para editar o estilo do título mestre</a:t>
            </a:r>
            <a:endParaRPr lang="pt-BR"/>
          </a:p>
        </p:txBody>
      </p:sp>
      <p:sp>
        <p:nvSpPr>
          <p:cNvPr id="3" name="Espaço Reservado para Conteúdo 2"/>
          <p:cNvSpPr>
            <a:spLocks noGrp="1"/>
          </p:cNvSpPr>
          <p:nvPr>
            <p:ph idx="1" hasCustomPrompt="1"/>
          </p:nvPr>
        </p:nvSpPr>
        <p:spPr/>
        <p:txBody>
          <a:body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pt-B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3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Slide de título">
    <p:spTree>
      <p:nvGrpSpPr>
        <p:cNvPr id="1" name=""/>
        <p:cNvGrpSpPr/>
        <p:nvPr/>
      </p:nvGrpSpPr>
      <p:grpSpPr>
        <a:xfrm>
          <a:off x="0" y="0"/>
          <a:ext cx="0" cy="0"/>
          <a:chOff x="0" y="0"/>
          <a:chExt cx="0" cy="0"/>
        </a:xfrm>
      </p:grpSpPr>
      <p:pic>
        <p:nvPicPr>
          <p:cNvPr id="3" name="Imagem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0" y="0"/>
            <a:ext cx="9144000" cy="1098822"/>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4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5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_Slide de título">
    <p:spTree>
      <p:nvGrpSpPr>
        <p:cNvPr id="1" name=""/>
        <p:cNvGrpSpPr/>
        <p:nvPr/>
      </p:nvGrpSpPr>
      <p:grpSpPr>
        <a:xfrm>
          <a:off x="0" y="0"/>
          <a:ext cx="0" cy="0"/>
          <a:chOff x="0" y="0"/>
          <a:chExt cx="0" cy="0"/>
        </a:xfrm>
      </p:grpSpPr>
      <p:pic>
        <p:nvPicPr>
          <p:cNvPr id="3" name="Imagem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0" y="0"/>
            <a:ext cx="9144000" cy="1098822"/>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6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7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8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9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0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22313" y="4406900"/>
            <a:ext cx="7772400" cy="1362075"/>
          </a:xfrm>
        </p:spPr>
        <p:txBody>
          <a:bodyPr anchor="t"/>
          <a:lstStyle>
            <a:lvl1pPr algn="l">
              <a:defRPr sz="4000" b="1" cap="all"/>
            </a:lvl1pPr>
          </a:lstStyle>
          <a:p>
            <a:r>
              <a:rPr lang="pt-BR"/>
              <a:t>Clique para editar o estilo do título mestre</a:t>
            </a:r>
            <a:endParaRPr lang="pt-BR"/>
          </a:p>
        </p:txBody>
      </p:sp>
      <p:sp>
        <p:nvSpPr>
          <p:cNvPr id="3" name="Espaço Reservado para Texto 2"/>
          <p:cNvSpPr>
            <a:spLocks noGrp="1"/>
          </p:cNvSpPr>
          <p:nvPr>
            <p:ph type="body" idx="1" hasCustomPrompt="1"/>
          </p:nvPr>
        </p:nvSpPr>
        <p:spPr>
          <a:xfrm>
            <a:off x="722313" y="2906713"/>
            <a:ext cx="7772400" cy="1500187"/>
          </a:xfrm>
        </p:spPr>
        <p:txBody>
          <a:bodyPr anchor="b"/>
          <a:lstStyle>
            <a:lvl1pPr marL="0" indent="0">
              <a:buNone/>
              <a:defRPr sz="2000">
                <a:solidFill>
                  <a:srgbClr val="0033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endParaRPr lang="pt-B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1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2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9_Slide de título">
    <p:spTree>
      <p:nvGrpSpPr>
        <p:cNvPr id="1" name=""/>
        <p:cNvGrpSpPr/>
        <p:nvPr/>
      </p:nvGrpSpPr>
      <p:grpSpPr>
        <a:xfrm>
          <a:off x="0" y="0"/>
          <a:ext cx="0" cy="0"/>
          <a:chOff x="0" y="0"/>
          <a:chExt cx="0" cy="0"/>
        </a:xfrm>
      </p:grpSpPr>
      <p:pic>
        <p:nvPicPr>
          <p:cNvPr id="5" name="Imagem 4"/>
          <p:cNvPicPr>
            <a:picLocks noChangeAspect="1"/>
          </p:cNvPicPr>
          <p:nvPr userDrawn="1"/>
        </p:nvPicPr>
        <p:blipFill rotWithShape="1">
          <a:blip r:embed="rId2"/>
          <a:srcRect l="16140" t="15168" r="17218" b="71840"/>
          <a:stretch>
            <a:fillRect/>
          </a:stretch>
        </p:blipFill>
        <p:spPr>
          <a:xfrm>
            <a:off x="0" y="0"/>
            <a:ext cx="9144000" cy="1123126"/>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3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4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5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0_Slide de título">
    <p:spTree>
      <p:nvGrpSpPr>
        <p:cNvPr id="1" name=""/>
        <p:cNvGrpSpPr/>
        <p:nvPr/>
      </p:nvGrpSpPr>
      <p:grpSpPr>
        <a:xfrm>
          <a:off x="0" y="0"/>
          <a:ext cx="0" cy="0"/>
          <a:chOff x="0" y="0"/>
          <a:chExt cx="0" cy="0"/>
        </a:xfrm>
      </p:grpSpPr>
      <p:pic>
        <p:nvPicPr>
          <p:cNvPr id="3" name="Imagem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0" y="0"/>
            <a:ext cx="9144000" cy="1098822"/>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6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7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8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pt-BR"/>
              <a:t>Clique para editar o estilo do título mestre</a:t>
            </a:r>
            <a:endParaRPr lang="pt-BR"/>
          </a:p>
        </p:txBody>
      </p:sp>
      <p:sp>
        <p:nvSpPr>
          <p:cNvPr id="3" name="Espaço Reservado para Conteúdo 2"/>
          <p:cNvSpPr>
            <a:spLocks noGrp="1"/>
          </p:cNvSpPr>
          <p:nvPr>
            <p:ph sz="half" idx="1" hasCustomPrompt="1"/>
          </p:nvPr>
        </p:nvSpPr>
        <p:spPr>
          <a:xfrm>
            <a:off x="457200" y="2492897"/>
            <a:ext cx="4038600" cy="352839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dirty="0"/>
              <a:t>Clique para editar os estilos do texto mestre</a:t>
            </a:r>
            <a:endParaRPr lang="pt-BR" dirty="0"/>
          </a:p>
          <a:p>
            <a:pPr lvl="1"/>
            <a:r>
              <a:rPr lang="pt-BR" dirty="0"/>
              <a:t>Segundo nível</a:t>
            </a:r>
            <a:endParaRPr lang="pt-BR" dirty="0"/>
          </a:p>
          <a:p>
            <a:pPr lvl="2"/>
            <a:r>
              <a:rPr lang="pt-BR" dirty="0"/>
              <a:t>Terceiro nível</a:t>
            </a:r>
            <a:endParaRPr lang="pt-BR" dirty="0"/>
          </a:p>
          <a:p>
            <a:pPr lvl="3"/>
            <a:r>
              <a:rPr lang="pt-BR" dirty="0"/>
              <a:t>Quarto nível</a:t>
            </a:r>
            <a:endParaRPr lang="pt-BR" dirty="0"/>
          </a:p>
          <a:p>
            <a:pPr lvl="4"/>
            <a:r>
              <a:rPr lang="pt-BR" dirty="0"/>
              <a:t>Quinto nível</a:t>
            </a:r>
            <a:endParaRPr lang="pt-BR" dirty="0"/>
          </a:p>
        </p:txBody>
      </p:sp>
      <p:sp>
        <p:nvSpPr>
          <p:cNvPr id="4" name="Espaço Reservado para Conteúdo 3"/>
          <p:cNvSpPr>
            <a:spLocks noGrp="1"/>
          </p:cNvSpPr>
          <p:nvPr>
            <p:ph sz="half" idx="2" hasCustomPrompt="1"/>
          </p:nvPr>
        </p:nvSpPr>
        <p:spPr>
          <a:xfrm>
            <a:off x="4648200" y="2492897"/>
            <a:ext cx="4038600" cy="352839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dirty="0"/>
              <a:t>Clique para editar os estilos do texto mestre</a:t>
            </a:r>
            <a:endParaRPr lang="pt-BR" dirty="0"/>
          </a:p>
          <a:p>
            <a:pPr lvl="1"/>
            <a:r>
              <a:rPr lang="pt-BR" dirty="0"/>
              <a:t>Segundo nível</a:t>
            </a:r>
            <a:endParaRPr lang="pt-BR" dirty="0"/>
          </a:p>
          <a:p>
            <a:pPr lvl="2"/>
            <a:r>
              <a:rPr lang="pt-BR" dirty="0"/>
              <a:t>Terceiro nível</a:t>
            </a:r>
            <a:endParaRPr lang="pt-BR" dirty="0"/>
          </a:p>
          <a:p>
            <a:pPr lvl="3"/>
            <a:r>
              <a:rPr lang="pt-BR" dirty="0"/>
              <a:t>Quarto nível</a:t>
            </a:r>
            <a:endParaRPr lang="pt-BR" dirty="0"/>
          </a:p>
          <a:p>
            <a:pPr lvl="4"/>
            <a:r>
              <a:rPr lang="pt-BR" dirty="0"/>
              <a:t>Quinto nível</a:t>
            </a:r>
            <a:endParaRPr lang="pt-B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9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0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1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2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3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4_Conteúdo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hasCustomPrompt="1"/>
          </p:nvPr>
        </p:nvSpPr>
        <p:spPr>
          <a:xfrm>
            <a:off x="251520" y="1124744"/>
            <a:ext cx="4320480" cy="4608511"/>
          </a:xfrm>
        </p:spPr>
        <p:txBody>
          <a:bodyPr>
            <a:normAutofit/>
          </a:bodyPr>
          <a:lstStyle>
            <a:lvl1pPr marL="273050" indent="-273050">
              <a:buFont typeface="Wingdings" panose="05000000000000000000" pitchFamily="2" charset="2"/>
              <a:buChar char="Ø"/>
              <a:defRPr sz="2800" b="1"/>
            </a:lvl1pPr>
            <a:lvl2pPr marL="450850" indent="-177800">
              <a:buFont typeface="Wingdings" panose="05000000000000000000" pitchFamily="2" charset="2"/>
              <a:buChar char="§"/>
              <a:defRPr sz="2000"/>
            </a:lvl2pPr>
            <a:lvl3pPr marL="627380" indent="-176530">
              <a:buFont typeface="Wingdings" panose="05000000000000000000" pitchFamily="2" charset="2"/>
              <a:buChar char="ü"/>
              <a:defRPr sz="18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a:p>
            <a:pPr lvl="1"/>
            <a:r>
              <a:rPr lang="pt-BR" dirty="0" err="1"/>
              <a:t>Saa</a:t>
            </a:r>
            <a:endParaRPr lang="pt-BR" dirty="0"/>
          </a:p>
          <a:p>
            <a:pPr lvl="2"/>
            <a:r>
              <a:rPr lang="pt-BR" dirty="0" err="1"/>
              <a:t>bbbb</a:t>
            </a:r>
            <a:endParaRPr lang="pt-BR" dirty="0"/>
          </a:p>
        </p:txBody>
      </p:sp>
      <p:sp>
        <p:nvSpPr>
          <p:cNvPr id="5" name="Título 1"/>
          <p:cNvSpPr>
            <a:spLocks noGrp="1"/>
          </p:cNvSpPr>
          <p:nvPr>
            <p:ph type="ctrTitle" hasCustomPrompt="1"/>
          </p:nvPr>
        </p:nvSpPr>
        <p:spPr>
          <a:xfrm>
            <a:off x="971600" y="116632"/>
            <a:ext cx="7916416" cy="1008112"/>
          </a:xfrm>
        </p:spPr>
        <p:txBody>
          <a:bodyPr>
            <a:normAutofit/>
          </a:bodyPr>
          <a:lstStyle>
            <a:lvl1pPr algn="r">
              <a:defRPr sz="3600"/>
            </a:lvl1pPr>
          </a:lstStyle>
          <a:p>
            <a:r>
              <a:rPr lang="pt-BR" dirty="0"/>
              <a:t>Clique para editar o estilo do título mestre</a:t>
            </a:r>
            <a:endParaRPr lang="pt-BR"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1_Slide de título">
    <p:spTree>
      <p:nvGrpSpPr>
        <p:cNvPr id="1" name=""/>
        <p:cNvGrpSpPr/>
        <p:nvPr/>
      </p:nvGrpSpPr>
      <p:grpSpPr>
        <a:xfrm>
          <a:off x="0" y="0"/>
          <a:ext cx="0" cy="0"/>
          <a:chOff x="0" y="0"/>
          <a:chExt cx="0" cy="0"/>
        </a:xfrm>
      </p:grpSpPr>
      <p:pic>
        <p:nvPicPr>
          <p:cNvPr id="3" name="Imagem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0" y="0"/>
            <a:ext cx="9144000" cy="109882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defRPr/>
            </a:lvl1pPr>
          </a:lstStyle>
          <a:p>
            <a:r>
              <a:rPr lang="pt-BR"/>
              <a:t>Clique para editar o estilo do título mestre</a:t>
            </a:r>
            <a:endParaRPr lang="pt-BR"/>
          </a:p>
        </p:txBody>
      </p:sp>
      <p:sp>
        <p:nvSpPr>
          <p:cNvPr id="3" name="Espaço Reservado para Texto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endParaRPr lang="pt-BR"/>
          </a:p>
        </p:txBody>
      </p:sp>
      <p:sp>
        <p:nvSpPr>
          <p:cNvPr id="4" name="Espaço Reservado para Conteúdo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pt-BR"/>
          </a:p>
        </p:txBody>
      </p:sp>
      <p:sp>
        <p:nvSpPr>
          <p:cNvPr id="5" name="Espaço Reservado para Texto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endParaRPr lang="pt-BR"/>
          </a:p>
        </p:txBody>
      </p:sp>
      <p:sp>
        <p:nvSpPr>
          <p:cNvPr id="6" name="Espaço Reservado para Conteúdo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pt-BR"/>
              <a:t>Clique para editar o estilo do título mestre</a:t>
            </a:r>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údo com Legenda">
    <p:spTree>
      <p:nvGrpSpPr>
        <p:cNvPr id="1" name=""/>
        <p:cNvGrpSpPr/>
        <p:nvPr/>
      </p:nvGrpSpPr>
      <p:grpSpPr>
        <a:xfrm>
          <a:off x="0" y="0"/>
          <a:ext cx="0" cy="0"/>
          <a:chOff x="0" y="0"/>
          <a:chExt cx="0" cy="0"/>
        </a:xfrm>
      </p:grpSpPr>
      <p:sp>
        <p:nvSpPr>
          <p:cNvPr id="3" name="Espaço Reservado para Conteúdo 2"/>
          <p:cNvSpPr>
            <a:spLocks noGrp="1"/>
          </p:cNvSpPr>
          <p:nvPr>
            <p:ph idx="1" hasCustomPrompt="1"/>
          </p:nvPr>
        </p:nvSpPr>
        <p:spPr>
          <a:xfrm>
            <a:off x="3575050" y="1268761"/>
            <a:ext cx="5111750" cy="475252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dirty="0"/>
              <a:t>Clique para editar os estilos do texto mestre</a:t>
            </a:r>
            <a:endParaRPr lang="pt-BR" dirty="0"/>
          </a:p>
          <a:p>
            <a:pPr lvl="1"/>
            <a:r>
              <a:rPr lang="pt-BR" dirty="0"/>
              <a:t>Segundo nível</a:t>
            </a:r>
            <a:endParaRPr lang="pt-BR" dirty="0"/>
          </a:p>
          <a:p>
            <a:pPr lvl="2"/>
            <a:r>
              <a:rPr lang="pt-BR" dirty="0"/>
              <a:t>Terceiro nível</a:t>
            </a:r>
            <a:endParaRPr lang="pt-BR" dirty="0"/>
          </a:p>
          <a:p>
            <a:pPr lvl="3"/>
            <a:r>
              <a:rPr lang="pt-BR" dirty="0"/>
              <a:t>Quarto nível</a:t>
            </a:r>
            <a:endParaRPr lang="pt-BR" dirty="0"/>
          </a:p>
          <a:p>
            <a:pPr lvl="4"/>
            <a:r>
              <a:rPr lang="pt-BR" dirty="0"/>
              <a:t>Quinto nível</a:t>
            </a:r>
            <a:endParaRPr lang="pt-BR" dirty="0"/>
          </a:p>
        </p:txBody>
      </p:sp>
      <p:sp>
        <p:nvSpPr>
          <p:cNvPr id="4" name="Espaço Reservado para Texto 3"/>
          <p:cNvSpPr>
            <a:spLocks noGrp="1"/>
          </p:cNvSpPr>
          <p:nvPr>
            <p:ph type="body" sz="half" idx="2" hasCustomPrompt="1"/>
          </p:nvPr>
        </p:nvSpPr>
        <p:spPr>
          <a:xfrm>
            <a:off x="457200" y="2564904"/>
            <a:ext cx="3008313" cy="348436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os estilos do texto mestre</a:t>
            </a:r>
            <a:endParaRPr lang="pt-BR" dirty="0"/>
          </a:p>
        </p:txBody>
      </p:sp>
      <p:sp>
        <p:nvSpPr>
          <p:cNvPr id="8" name="Título 1"/>
          <p:cNvSpPr txBox="1"/>
          <p:nvPr userDrawn="1"/>
        </p:nvSpPr>
        <p:spPr>
          <a:xfrm>
            <a:off x="467544" y="1268760"/>
            <a:ext cx="3008313" cy="1162050"/>
          </a:xfrm>
          <a:prstGeom prst="rect">
            <a:avLst/>
          </a:prstGeom>
        </p:spPr>
        <p:txBody>
          <a:bodyPr vert="horz" lIns="91440" tIns="45720" rIns="91440" bIns="45720" rtlCol="0" anchor="b">
            <a:normAutofit/>
          </a:bodyPr>
          <a:lstStyle>
            <a:lvl1pPr algn="l">
              <a:defRPr sz="2000" b="1"/>
            </a:lvl1pPr>
          </a:lstStyle>
          <a:p>
            <a:pPr>
              <a:spcBef>
                <a:spcPct val="0"/>
              </a:spcBef>
              <a:defRPr/>
            </a:pPr>
            <a:r>
              <a:rPr lang="pt-BR" dirty="0">
                <a:solidFill>
                  <a:srgbClr val="003300"/>
                </a:solidFill>
                <a:effectLst>
                  <a:outerShdw blurRad="38100" dist="38100" dir="2700000" algn="tl">
                    <a:srgbClr val="000000">
                      <a:alpha val="43137"/>
                    </a:srgbClr>
                  </a:outerShdw>
                </a:effectLst>
              </a:rPr>
              <a:t>Clique para editar o estilo do título mestre</a:t>
            </a:r>
            <a:endParaRPr lang="pt-BR" dirty="0">
              <a:solidFill>
                <a:srgbClr val="003300"/>
              </a:solidFill>
              <a:effectLst>
                <a:outerShdw blurRad="38100" dist="38100" dir="2700000" algn="tl">
                  <a:srgbClr val="000000">
                    <a:alpha val="43137"/>
                  </a:srgbClr>
                </a:outerShdw>
              </a:effectLs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0" Type="http://schemas.openxmlformats.org/officeDocument/2006/relationships/theme" Target="../theme/theme1.xml"/><Relationship Id="rId6" Type="http://schemas.openxmlformats.org/officeDocument/2006/relationships/slideLayout" Target="../slideLayouts/slideLayout6.xml"/><Relationship Id="rId59" Type="http://schemas.openxmlformats.org/officeDocument/2006/relationships/image" Target="../media/image5.png"/><Relationship Id="rId58" Type="http://schemas.openxmlformats.org/officeDocument/2006/relationships/image" Target="../media/image4.png"/><Relationship Id="rId57" Type="http://schemas.openxmlformats.org/officeDocument/2006/relationships/image" Target="../media/image3.png"/><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7" cstate="print">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642918"/>
            <a:ext cx="8229600" cy="1143000"/>
          </a:xfrm>
          <a:prstGeom prst="rect">
            <a:avLst/>
          </a:prstGeom>
        </p:spPr>
        <p:txBody>
          <a:bodyPr vert="horz" lIns="91440" tIns="45720" rIns="91440" bIns="45720" rtlCol="0" anchor="ctr">
            <a:normAutofit/>
          </a:bodyPr>
          <a:lstStyle/>
          <a:p>
            <a:r>
              <a:rPr lang="pt-BR" dirty="0"/>
              <a:t>Clique para editar o estilo do título mestre</a:t>
            </a:r>
            <a:endParaRPr lang="pt-BR" dirty="0"/>
          </a:p>
        </p:txBody>
      </p:sp>
      <p:sp>
        <p:nvSpPr>
          <p:cNvPr id="3" name="Espaço Reservado para Texto 2"/>
          <p:cNvSpPr>
            <a:spLocks noGrp="1"/>
          </p:cNvSpPr>
          <p:nvPr>
            <p:ph type="body" idx="1"/>
          </p:nvPr>
        </p:nvSpPr>
        <p:spPr>
          <a:xfrm>
            <a:off x="457200" y="2000240"/>
            <a:ext cx="8229600" cy="3929090"/>
          </a:xfrm>
          <a:prstGeom prst="rect">
            <a:avLst/>
          </a:prstGeom>
        </p:spPr>
        <p:txBody>
          <a:bodyPr vert="horz" lIns="91440" tIns="45720" rIns="91440" bIns="45720" rtlCol="0">
            <a:normAutofit/>
          </a:bodyPr>
          <a:lstStyle/>
          <a:p>
            <a:pPr lvl="0"/>
            <a:r>
              <a:rPr lang="pt-BR" dirty="0"/>
              <a:t>Clique para editar os estilos do texto mestre</a:t>
            </a:r>
            <a:endParaRPr lang="pt-BR" dirty="0"/>
          </a:p>
          <a:p>
            <a:pPr lvl="1"/>
            <a:r>
              <a:rPr lang="pt-BR" dirty="0"/>
              <a:t>Segundo nível</a:t>
            </a:r>
            <a:endParaRPr lang="pt-BR" dirty="0"/>
          </a:p>
          <a:p>
            <a:pPr lvl="2"/>
            <a:r>
              <a:rPr lang="pt-BR" dirty="0"/>
              <a:t>Terceiro nível</a:t>
            </a:r>
            <a:endParaRPr lang="pt-BR" dirty="0"/>
          </a:p>
          <a:p>
            <a:pPr lvl="3"/>
            <a:r>
              <a:rPr lang="pt-BR" dirty="0"/>
              <a:t>Quarto nível</a:t>
            </a:r>
            <a:endParaRPr lang="pt-BR" dirty="0"/>
          </a:p>
          <a:p>
            <a:pPr lvl="4"/>
            <a:r>
              <a:rPr lang="pt-BR" dirty="0"/>
              <a:t>Quinto nível</a:t>
            </a:r>
            <a:endParaRPr lang="pt-BR" dirty="0"/>
          </a:p>
        </p:txBody>
      </p:sp>
      <p:sp>
        <p:nvSpPr>
          <p:cNvPr id="9" name="CaixaDeTexto 8"/>
          <p:cNvSpPr txBox="1"/>
          <p:nvPr/>
        </p:nvSpPr>
        <p:spPr>
          <a:xfrm>
            <a:off x="214282" y="6299399"/>
            <a:ext cx="7000924" cy="369332"/>
          </a:xfrm>
          <a:prstGeom prst="rect">
            <a:avLst/>
          </a:prstGeom>
          <a:noFill/>
        </p:spPr>
        <p:txBody>
          <a:bodyPr wrap="square" rtlCol="0">
            <a:spAutoFit/>
          </a:bodyPr>
          <a:lstStyle/>
          <a:p>
            <a:endParaRPr lang="pt-BR" dirty="0">
              <a:solidFill>
                <a:prstClr val="black"/>
              </a:solidFill>
            </a:endParaRPr>
          </a:p>
        </p:txBody>
      </p:sp>
      <p:grpSp>
        <p:nvGrpSpPr>
          <p:cNvPr id="5" name="Grupo 4"/>
          <p:cNvGrpSpPr/>
          <p:nvPr userDrawn="1"/>
        </p:nvGrpSpPr>
        <p:grpSpPr>
          <a:xfrm>
            <a:off x="7452320" y="6125202"/>
            <a:ext cx="1656184" cy="688174"/>
            <a:chOff x="7452320" y="6125202"/>
            <a:chExt cx="1691680" cy="714348"/>
          </a:xfrm>
        </p:grpSpPr>
        <p:sp>
          <p:nvSpPr>
            <p:cNvPr id="6" name="Retângulo 5"/>
            <p:cNvSpPr/>
            <p:nvPr userDrawn="1"/>
          </p:nvSpPr>
          <p:spPr>
            <a:xfrm>
              <a:off x="7452320" y="6125202"/>
              <a:ext cx="1691680" cy="7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p:cNvPicPr>
              <a:picLocks noChangeAspect="1"/>
            </p:cNvPicPr>
            <p:nvPr userDrawn="1"/>
          </p:nvPicPr>
          <p:blipFill>
            <a:blip r:embed="rId58" cstate="print">
              <a:extLst>
                <a:ext uri="{28A0092B-C50C-407E-A947-70E740481C1C}">
                  <a14:useLocalDpi xmlns:a14="http://schemas.microsoft.com/office/drawing/2010/main" val="0"/>
                </a:ext>
              </a:extLst>
            </a:blip>
            <a:stretch>
              <a:fillRect/>
            </a:stretch>
          </p:blipFill>
          <p:spPr>
            <a:xfrm>
              <a:off x="7485436" y="6153750"/>
              <a:ext cx="1623068" cy="587618"/>
            </a:xfrm>
            <a:prstGeom prst="rect">
              <a:avLst/>
            </a:prstGeom>
          </p:spPr>
        </p:pic>
      </p:grpSp>
      <p:sp>
        <p:nvSpPr>
          <p:cNvPr id="8" name="CaixaDeTexto 7"/>
          <p:cNvSpPr txBox="1"/>
          <p:nvPr userDrawn="1"/>
        </p:nvSpPr>
        <p:spPr>
          <a:xfrm>
            <a:off x="214282" y="6299399"/>
            <a:ext cx="7000924" cy="369332"/>
          </a:xfrm>
          <a:prstGeom prst="rect">
            <a:avLst/>
          </a:prstGeom>
          <a:noFill/>
        </p:spPr>
        <p:txBody>
          <a:bodyPr wrap="square" rtlCol="0">
            <a:spAutoFit/>
          </a:bodyPr>
          <a:lstStyle/>
          <a:p>
            <a:endParaRPr lang="pt-BR" dirty="0"/>
          </a:p>
        </p:txBody>
      </p:sp>
      <p:grpSp>
        <p:nvGrpSpPr>
          <p:cNvPr id="10" name="Grupo 9"/>
          <p:cNvGrpSpPr/>
          <p:nvPr userDrawn="1"/>
        </p:nvGrpSpPr>
        <p:grpSpPr>
          <a:xfrm>
            <a:off x="7452320" y="6125202"/>
            <a:ext cx="1656184" cy="688174"/>
            <a:chOff x="7452320" y="6125202"/>
            <a:chExt cx="1691680" cy="714348"/>
          </a:xfrm>
        </p:grpSpPr>
        <p:sp>
          <p:nvSpPr>
            <p:cNvPr id="11" name="Retângulo 10"/>
            <p:cNvSpPr/>
            <p:nvPr userDrawn="1"/>
          </p:nvSpPr>
          <p:spPr>
            <a:xfrm>
              <a:off x="7452320" y="6125202"/>
              <a:ext cx="1691680" cy="7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p:cNvPicPr>
              <a:picLocks noChangeAspect="1"/>
            </p:cNvPicPr>
            <p:nvPr userDrawn="1"/>
          </p:nvPicPr>
          <p:blipFill>
            <a:blip r:embed="rId58" cstate="print">
              <a:extLst>
                <a:ext uri="{28A0092B-C50C-407E-A947-70E740481C1C}">
                  <a14:useLocalDpi xmlns:a14="http://schemas.microsoft.com/office/drawing/2010/main" val="0"/>
                </a:ext>
              </a:extLst>
            </a:blip>
            <a:stretch>
              <a:fillRect/>
            </a:stretch>
          </p:blipFill>
          <p:spPr>
            <a:xfrm>
              <a:off x="7485436" y="6153750"/>
              <a:ext cx="1623068" cy="587618"/>
            </a:xfrm>
            <a:prstGeom prst="rect">
              <a:avLst/>
            </a:prstGeom>
          </p:spPr>
        </p:pic>
      </p:grpSp>
      <p:sp>
        <p:nvSpPr>
          <p:cNvPr id="13" name="Retângulo 12"/>
          <p:cNvSpPr/>
          <p:nvPr userDrawn="1"/>
        </p:nvSpPr>
        <p:spPr>
          <a:xfrm>
            <a:off x="0" y="6021288"/>
            <a:ext cx="9144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4" name="Grupo 13"/>
          <p:cNvGrpSpPr/>
          <p:nvPr userDrawn="1"/>
        </p:nvGrpSpPr>
        <p:grpSpPr>
          <a:xfrm>
            <a:off x="0" y="6453336"/>
            <a:ext cx="7710938" cy="411870"/>
            <a:chOff x="0" y="4437643"/>
            <a:chExt cx="7380312" cy="720000"/>
          </a:xfrm>
        </p:grpSpPr>
        <p:sp>
          <p:nvSpPr>
            <p:cNvPr id="15" name="Retângulo 14"/>
            <p:cNvSpPr/>
            <p:nvPr/>
          </p:nvSpPr>
          <p:spPr>
            <a:xfrm>
              <a:off x="0" y="4437643"/>
              <a:ext cx="755576" cy="720000"/>
            </a:xfrm>
            <a:prstGeom prst="rect">
              <a:avLst/>
            </a:prstGeom>
            <a:solidFill>
              <a:srgbClr val="376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15"/>
            <p:cNvSpPr/>
            <p:nvPr/>
          </p:nvSpPr>
          <p:spPr>
            <a:xfrm>
              <a:off x="755576" y="4437643"/>
              <a:ext cx="2160240" cy="72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Retângulo 16"/>
            <p:cNvSpPr/>
            <p:nvPr/>
          </p:nvSpPr>
          <p:spPr>
            <a:xfrm>
              <a:off x="3203848" y="4437643"/>
              <a:ext cx="1152128" cy="720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Retângulo 17"/>
            <p:cNvSpPr/>
            <p:nvPr/>
          </p:nvSpPr>
          <p:spPr>
            <a:xfrm>
              <a:off x="4355976" y="4437643"/>
              <a:ext cx="1656184" cy="720000"/>
            </a:xfrm>
            <a:prstGeom prst="rect">
              <a:avLst/>
            </a:prstGeom>
            <a:solidFill>
              <a:srgbClr val="376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Retângulo 18"/>
            <p:cNvSpPr/>
            <p:nvPr/>
          </p:nvSpPr>
          <p:spPr>
            <a:xfrm>
              <a:off x="6300192" y="4437643"/>
              <a:ext cx="1080120" cy="72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pic>
        <p:nvPicPr>
          <p:cNvPr id="20" name="Imagem 19"/>
          <p:cNvPicPr>
            <a:picLocks noChangeAspect="1"/>
          </p:cNvPicPr>
          <p:nvPr userDrawn="1"/>
        </p:nvPicPr>
        <p:blipFill rotWithShape="1">
          <a:blip r:embed="rId59" cstate="print">
            <a:extLst>
              <a:ext uri="{28A0092B-C50C-407E-A947-70E740481C1C}">
                <a14:useLocalDpi xmlns:a14="http://schemas.microsoft.com/office/drawing/2010/main" val="0"/>
              </a:ext>
            </a:extLst>
          </a:blip>
          <a:srcRect l="2099" t="17980" r="2784" b="24672"/>
          <a:stretch>
            <a:fillRect/>
          </a:stretch>
        </p:blipFill>
        <p:spPr>
          <a:xfrm>
            <a:off x="8028384" y="6433030"/>
            <a:ext cx="930443" cy="40000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Lst>
  <p:txStyles>
    <p:titleStyle>
      <a:lvl1pPr algn="ctr" defTabSz="914400" rtl="0" eaLnBrk="1" latinLnBrk="0" hangingPunct="1">
        <a:spcBef>
          <a:spcPct val="0"/>
        </a:spcBef>
        <a:buNone/>
        <a:defRPr sz="4400" b="1" kern="1200">
          <a:solidFill>
            <a:srgbClr val="003300"/>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003300"/>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003300"/>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3300"/>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3300"/>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330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jpeg"/><Relationship Id="rId1" Type="http://schemas.openxmlformats.org/officeDocument/2006/relationships/image" Target="../media/image7.jpe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8.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9.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0.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1.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image" Target="../media/image93.png"/><Relationship Id="rId1" Type="http://schemas.openxmlformats.org/officeDocument/2006/relationships/image" Target="../media/image92.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image" Target="../media/image95.png"/><Relationship Id="rId1" Type="http://schemas.openxmlformats.org/officeDocument/2006/relationships/image" Target="../media/image94.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6.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7.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8.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9.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0.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1.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2.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0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10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0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7.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8.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image" Target="../media/image112.png"/><Relationship Id="rId1" Type="http://schemas.openxmlformats.org/officeDocument/2006/relationships/image" Target="../media/image111.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113.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115.png"/><Relationship Id="rId1" Type="http://schemas.openxmlformats.org/officeDocument/2006/relationships/image" Target="../media/image114.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16.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7.jpe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image" Target="../media/image121.png"/><Relationship Id="rId1" Type="http://schemas.openxmlformats.org/officeDocument/2006/relationships/image" Target="../media/image120.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image" Target="../media/image12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3.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image" Target="../media/image126.png"/><Relationship Id="rId1" Type="http://schemas.openxmlformats.org/officeDocument/2006/relationships/image" Target="../media/image125.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7.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129.png"/></Relationships>
</file>

<file path=ppt/slides/_rels/slide151.xml.rels><?xml version="1.0" encoding="UTF-8" standalone="yes"?>
<Relationships xmlns="http://schemas.openxmlformats.org/package/2006/relationships"><Relationship Id="rId4" Type="http://schemas.openxmlformats.org/officeDocument/2006/relationships/slideLayout" Target="../slideLayouts/slideLayout48.xml"/><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s>
</file>

<file path=ppt/slides/_rels/slide152.xml.rels><?xml version="1.0" encoding="UTF-8" standalone="yes"?>
<Relationships xmlns="http://schemas.openxmlformats.org/package/2006/relationships"><Relationship Id="rId4" Type="http://schemas.openxmlformats.org/officeDocument/2006/relationships/slideLayout" Target="../slideLayouts/slideLayout49.xml"/><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png"/></Relationships>
</file>

<file path=ppt/slides/_rels/slide153.xml.rels><?xml version="1.0" encoding="UTF-8" standalone="yes"?>
<Relationships xmlns="http://schemas.openxmlformats.org/package/2006/relationships"><Relationship Id="rId4" Type="http://schemas.openxmlformats.org/officeDocument/2006/relationships/slideLayout" Target="../slideLayouts/slideLayout50.xml"/><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139.jpe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140.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image" Target="../media/image141.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2.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image" Target="../media/image144.jpe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55.xml"/><Relationship Id="rId1" Type="http://schemas.openxmlformats.org/officeDocument/2006/relationships/image" Target="../media/image14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hyperlink" Target="http://www.grautecnico.com/" TargetMode="External"/></Relationships>
</file>

<file path=ppt/slides/_rels/slide17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46.png"/><Relationship Id="rId3" Type="http://schemas.openxmlformats.org/officeDocument/2006/relationships/hyperlink" Target="http://www.yahoo.com.br/" TargetMode="External"/><Relationship Id="rId2" Type="http://schemas.openxmlformats.org/officeDocument/2006/relationships/hyperlink" Target="http://www.altavista.com.br/" TargetMode="External"/><Relationship Id="rId1" Type="http://schemas.openxmlformats.org/officeDocument/2006/relationships/hyperlink" Target="http://www.google.com.br/" TargetMode="Externa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jpeg"/></Relationships>
</file>

<file path=ppt/slides/_rels/slide60.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48.GIF"/><Relationship Id="rId4" Type="http://schemas.openxmlformats.org/officeDocument/2006/relationships/image" Target="../media/image47.GIF"/><Relationship Id="rId3" Type="http://schemas.openxmlformats.org/officeDocument/2006/relationships/image" Target="../media/image46.GIF"/><Relationship Id="rId2" Type="http://schemas.openxmlformats.org/officeDocument/2006/relationships/image" Target="../media/image45.GIF"/><Relationship Id="rId1" Type="http://schemas.openxmlformats.org/officeDocument/2006/relationships/image" Target="../media/image44.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0.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1.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2.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55.png"/><Relationship Id="rId1" Type="http://schemas.openxmlformats.org/officeDocument/2006/relationships/image" Target="../media/image54.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9.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0.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1.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2.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3.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4.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5.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6.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7.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9.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0.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1.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3.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4.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5.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6.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8.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9.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0.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1.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2.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3.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4.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5.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6.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p:cNvSpPr txBox="1"/>
          <p:nvPr/>
        </p:nvSpPr>
        <p:spPr>
          <a:xfrm>
            <a:off x="611188" y="2132856"/>
            <a:ext cx="7921625" cy="3240360"/>
          </a:xfrm>
          <a:prstGeom prst="rect">
            <a:avLst/>
          </a:prstGeom>
        </p:spPr>
        <p:txBody>
          <a:bodyPr vert="horz" lIns="91440" tIns="45720" rIns="91440" bIns="45720" rtlCol="0" anchor="ctr">
            <a:normAutofit fontScale="62500" lnSpcReduction="20000"/>
          </a:bodyPr>
          <a:lstStyle>
            <a:lvl1pPr algn="ctr" defTabSz="914400" rtl="0" eaLnBrk="1" latinLnBrk="0" hangingPunct="1">
              <a:spcBef>
                <a:spcPct val="0"/>
              </a:spcBef>
              <a:buNone/>
              <a:defRPr sz="4400" b="1" kern="1200">
                <a:solidFill>
                  <a:srgbClr val="003300"/>
                </a:solidFill>
                <a:effectLst>
                  <a:outerShdw blurRad="38100" dist="38100" dir="2700000" algn="tl">
                    <a:srgbClr val="000000">
                      <a:alpha val="43137"/>
                    </a:srgbClr>
                  </a:outerShdw>
                </a:effectLst>
                <a:latin typeface="+mj-lt"/>
                <a:ea typeface="+mj-ea"/>
                <a:cs typeface="+mj-cs"/>
              </a:defRPr>
            </a:lvl1pPr>
          </a:lstStyle>
          <a:p>
            <a:r>
              <a:rPr lang="pt-BR" sz="10900" dirty="0">
                <a:latin typeface="Cambria" panose="02040503050406030204" pitchFamily="18" charset="0"/>
                <a:cs typeface="Arial" panose="020B0604020202020204" pitchFamily="34" charset="0"/>
              </a:rPr>
              <a:t>Técnico em </a:t>
            </a:r>
            <a:endParaRPr lang="pt-BR" sz="10900" dirty="0">
              <a:latin typeface="Cambria" panose="02040503050406030204" pitchFamily="18" charset="0"/>
              <a:cs typeface="Arial" panose="020B0604020202020204" pitchFamily="34" charset="0"/>
            </a:endParaRPr>
          </a:p>
          <a:p>
            <a:r>
              <a:rPr lang="pt-BR" sz="10900" dirty="0">
                <a:latin typeface="Cambria" panose="02040503050406030204" pitchFamily="18" charset="0"/>
                <a:cs typeface="Arial" panose="020B0604020202020204" pitchFamily="34" charset="0"/>
              </a:rPr>
              <a:t>Enfermagem</a:t>
            </a:r>
            <a:endParaRPr lang="pt-BR" sz="10900" dirty="0">
              <a:latin typeface="Cambria" panose="02040503050406030204" pitchFamily="18" charset="0"/>
              <a:cs typeface="Arial" panose="020B0604020202020204" pitchFamily="34" charset="0"/>
            </a:endParaRPr>
          </a:p>
          <a:p>
            <a:r>
              <a:rPr lang="pt-BR" sz="6000" dirty="0">
                <a:latin typeface="Cambria" panose="02040503050406030204" pitchFamily="18" charset="0"/>
                <a:cs typeface="Arial" panose="020B0604020202020204" pitchFamily="34" charset="0"/>
              </a:rPr>
              <a:t> </a:t>
            </a:r>
            <a:endParaRPr lang="pt-BR" sz="6000" dirty="0">
              <a:latin typeface="Cambria" panose="02040503050406030204" pitchFamily="18" charset="0"/>
              <a:cs typeface="Arial" panose="020B0604020202020204" pitchFamily="34" charset="0"/>
            </a:endParaRPr>
          </a:p>
          <a:p>
            <a:r>
              <a:rPr lang="pt-BR" sz="9600" dirty="0">
                <a:latin typeface="Cambria" panose="02040503050406030204" pitchFamily="18" charset="0"/>
                <a:cs typeface="Arial" panose="020B0604020202020204" pitchFamily="34" charset="0"/>
              </a:rPr>
              <a:t>Módulo II</a:t>
            </a:r>
            <a:endParaRPr lang="pt-BR" sz="9600" dirty="0">
              <a:latin typeface="Cambria" panose="02040503050406030204" pitchFamily="18"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7113" y="26652"/>
            <a:ext cx="8229600" cy="1143000"/>
          </a:xfrm>
        </p:spPr>
        <p:txBody>
          <a:bodyPr>
            <a:normAutofit/>
          </a:bodyPr>
          <a:lstStyle/>
          <a:p>
            <a:pPr algn="r"/>
            <a:r>
              <a:rPr lang="pt-BR" sz="3600" dirty="0"/>
              <a:t>Hardware X Software</a:t>
            </a:r>
            <a:endParaRPr lang="pt-BR" sz="3600" dirty="0"/>
          </a:p>
        </p:txBody>
      </p:sp>
      <p:sp>
        <p:nvSpPr>
          <p:cNvPr id="3" name="Espaço Reservado para Conteúdo 2"/>
          <p:cNvSpPr>
            <a:spLocks noGrp="1"/>
          </p:cNvSpPr>
          <p:nvPr>
            <p:ph idx="1"/>
          </p:nvPr>
        </p:nvSpPr>
        <p:spPr>
          <a:xfrm>
            <a:off x="610527" y="1908841"/>
            <a:ext cx="8229600" cy="3929090"/>
          </a:xfrm>
        </p:spPr>
        <p:txBody>
          <a:bodyPr/>
          <a:lstStyle/>
          <a:p>
            <a:endParaRPr lang="pt-BR" dirty="0"/>
          </a:p>
          <a:p>
            <a:r>
              <a:rPr lang="pt-BR" dirty="0"/>
              <a:t>O QUE É HARDWARE?</a:t>
            </a:r>
            <a:endParaRPr lang="pt-BR" dirty="0"/>
          </a:p>
          <a:p>
            <a:endParaRPr lang="pt-BR" dirty="0"/>
          </a:p>
          <a:p>
            <a:endParaRPr lang="pt-BR" dirty="0"/>
          </a:p>
          <a:p>
            <a:r>
              <a:rPr lang="pt-BR" dirty="0"/>
              <a:t>O QUE É SOFTWARE?</a:t>
            </a:r>
            <a:endParaRPr lang="pt-BR" dirty="0"/>
          </a:p>
          <a:p>
            <a:endParaRPr lang="pt-BR" dirty="0"/>
          </a:p>
          <a:p>
            <a:endParaRPr lang="pt-BR" dirty="0"/>
          </a:p>
        </p:txBody>
      </p:sp>
      <p:pic>
        <p:nvPicPr>
          <p:cNvPr id="4" name="Imagem 3" descr="HARD.jpg"/>
          <p:cNvPicPr>
            <a:picLocks noChangeAspect="1"/>
          </p:cNvPicPr>
          <p:nvPr/>
        </p:nvPicPr>
        <p:blipFill>
          <a:blip r:embed="rId1" cstate="print"/>
          <a:stretch>
            <a:fillRect/>
          </a:stretch>
        </p:blipFill>
        <p:spPr>
          <a:xfrm>
            <a:off x="5652120" y="1876786"/>
            <a:ext cx="2105892" cy="1754910"/>
          </a:xfrm>
          <a:prstGeom prst="rect">
            <a:avLst/>
          </a:prstGeom>
        </p:spPr>
      </p:pic>
      <p:pic>
        <p:nvPicPr>
          <p:cNvPr id="5" name="Imagem 4" descr="SOFT.jpg"/>
          <p:cNvPicPr>
            <a:picLocks noChangeAspect="1"/>
          </p:cNvPicPr>
          <p:nvPr/>
        </p:nvPicPr>
        <p:blipFill>
          <a:blip r:embed="rId2" cstate="print"/>
          <a:stretch>
            <a:fillRect/>
          </a:stretch>
        </p:blipFill>
        <p:spPr>
          <a:xfrm>
            <a:off x="5652120" y="4001290"/>
            <a:ext cx="2217179" cy="1660744"/>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2840" y="53752"/>
            <a:ext cx="8229600" cy="1143000"/>
          </a:xfrm>
        </p:spPr>
        <p:txBody>
          <a:bodyPr>
            <a:normAutofit/>
          </a:bodyPr>
          <a:lstStyle/>
          <a:p>
            <a:pPr algn="r"/>
            <a:r>
              <a:rPr lang="pt-BR" sz="3600" dirty="0"/>
              <a:t>Botão de Opções do Corretor Ortográfico</a:t>
            </a:r>
            <a:endParaRPr lang="pt-BR" sz="3600" dirty="0"/>
          </a:p>
        </p:txBody>
      </p:sp>
      <p:pic>
        <p:nvPicPr>
          <p:cNvPr id="107522" name="Imagem 126"/>
          <p:cNvPicPr>
            <a:picLocks noChangeAspect="1" noChangeArrowheads="1"/>
          </p:cNvPicPr>
          <p:nvPr/>
        </p:nvPicPr>
        <p:blipFill>
          <a:blip r:embed="rId1" cstate="print"/>
          <a:srcRect/>
          <a:stretch>
            <a:fillRect/>
          </a:stretch>
        </p:blipFill>
        <p:spPr bwMode="auto">
          <a:xfrm>
            <a:off x="785364" y="1772816"/>
            <a:ext cx="7723294" cy="2056503"/>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2840" y="193675"/>
            <a:ext cx="8229600" cy="1143000"/>
          </a:xfrm>
        </p:spPr>
        <p:txBody>
          <a:bodyPr>
            <a:noAutofit/>
          </a:bodyPr>
          <a:lstStyle/>
          <a:p>
            <a:pPr algn="r"/>
            <a:r>
              <a:rPr lang="pt-BR" sz="3600" dirty="0"/>
              <a:t>Personalizando o Dicionário do </a:t>
            </a:r>
            <a:br>
              <a:rPr lang="pt-BR" sz="3600" dirty="0"/>
            </a:br>
            <a:r>
              <a:rPr lang="pt-BR" sz="3600" dirty="0"/>
              <a:t>Corretor Ortográfico</a:t>
            </a:r>
            <a:endParaRPr lang="pt-BR" sz="3600" dirty="0"/>
          </a:p>
        </p:txBody>
      </p:sp>
      <p:pic>
        <p:nvPicPr>
          <p:cNvPr id="108546" name="Imagem 134"/>
          <p:cNvPicPr>
            <a:picLocks noChangeAspect="1" noChangeArrowheads="1"/>
          </p:cNvPicPr>
          <p:nvPr/>
        </p:nvPicPr>
        <p:blipFill>
          <a:blip r:embed="rId1" cstate="print"/>
          <a:srcRect/>
          <a:stretch>
            <a:fillRect/>
          </a:stretch>
        </p:blipFill>
        <p:spPr bwMode="auto">
          <a:xfrm>
            <a:off x="1257241" y="2293625"/>
            <a:ext cx="6629518" cy="2791559"/>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188640"/>
            <a:ext cx="8229600" cy="1143000"/>
          </a:xfrm>
        </p:spPr>
        <p:txBody>
          <a:bodyPr>
            <a:noAutofit/>
          </a:bodyPr>
          <a:lstStyle/>
          <a:p>
            <a:pPr algn="r"/>
            <a:r>
              <a:rPr lang="pt-BR" sz="3600" dirty="0"/>
              <a:t>Guia ‘Revisão’, para Correção </a:t>
            </a:r>
            <a:br>
              <a:rPr lang="pt-BR" sz="3600" dirty="0"/>
            </a:br>
            <a:r>
              <a:rPr lang="pt-BR" sz="3600" dirty="0"/>
              <a:t>Ortográfica e Gramatical</a:t>
            </a:r>
            <a:endParaRPr lang="pt-BR" sz="3600" dirty="0"/>
          </a:p>
        </p:txBody>
      </p:sp>
      <p:pic>
        <p:nvPicPr>
          <p:cNvPr id="109570" name="Imagem 128"/>
          <p:cNvPicPr>
            <a:picLocks noChangeAspect="1" noChangeArrowheads="1"/>
          </p:cNvPicPr>
          <p:nvPr/>
        </p:nvPicPr>
        <p:blipFill>
          <a:blip r:embed="rId1" cstate="print"/>
          <a:srcRect/>
          <a:stretch>
            <a:fillRect/>
          </a:stretch>
        </p:blipFill>
        <p:spPr bwMode="auto">
          <a:xfrm>
            <a:off x="511250" y="2060848"/>
            <a:ext cx="8121499" cy="1114695"/>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7569" y="34066"/>
            <a:ext cx="8229600" cy="1143000"/>
          </a:xfrm>
        </p:spPr>
        <p:txBody>
          <a:bodyPr>
            <a:normAutofit/>
          </a:bodyPr>
          <a:lstStyle/>
          <a:p>
            <a:pPr algn="r"/>
            <a:r>
              <a:rPr lang="pt-BR" sz="3600" dirty="0"/>
              <a:t>Caixa de Diálogo do Botão ‘Traduzir’ </a:t>
            </a:r>
            <a:endParaRPr lang="pt-BR" sz="3600" dirty="0"/>
          </a:p>
        </p:txBody>
      </p:sp>
      <p:sp>
        <p:nvSpPr>
          <p:cNvPr id="4" name="Espaço Reservado para Conteúdo 3"/>
          <p:cNvSpPr>
            <a:spLocks noGrp="1"/>
          </p:cNvSpPr>
          <p:nvPr>
            <p:ph idx="1"/>
          </p:nvPr>
        </p:nvSpPr>
        <p:spPr/>
        <p:txBody>
          <a:bodyPr/>
          <a:lstStyle/>
          <a:p>
            <a:endParaRPr lang="pt-BR"/>
          </a:p>
        </p:txBody>
      </p:sp>
      <p:pic>
        <p:nvPicPr>
          <p:cNvPr id="110594" name="Imagem 129"/>
          <p:cNvPicPr>
            <a:picLocks noChangeAspect="1" noChangeArrowheads="1"/>
          </p:cNvPicPr>
          <p:nvPr/>
        </p:nvPicPr>
        <p:blipFill>
          <a:blip r:embed="rId1" cstate="print"/>
          <a:srcRect b="4236"/>
          <a:stretch>
            <a:fillRect/>
          </a:stretch>
        </p:blipFill>
        <p:spPr bwMode="auto">
          <a:xfrm>
            <a:off x="728842" y="1412776"/>
            <a:ext cx="7686315" cy="4929222"/>
          </a:xfrm>
          <a:prstGeom prst="rect">
            <a:avLst/>
          </a:prstGeom>
          <a:noFill/>
          <a:ln w="9525">
            <a:noFill/>
            <a:miter lim="800000"/>
            <a:headEnd/>
            <a:tailEnd/>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half" idx="2"/>
          </p:nvPr>
        </p:nvSpPr>
        <p:spPr>
          <a:xfrm>
            <a:off x="579618" y="1557338"/>
            <a:ext cx="3920374" cy="4464495"/>
          </a:xfrm>
        </p:spPr>
        <p:txBody>
          <a:bodyPr>
            <a:normAutofit/>
          </a:bodyPr>
          <a:lstStyle/>
          <a:p>
            <a:r>
              <a:rPr lang="pt-BR" sz="2600" dirty="0"/>
              <a:t>Acionando o recurso de tradução.</a:t>
            </a:r>
            <a:endParaRPr lang="pt-BR" sz="2600" dirty="0"/>
          </a:p>
          <a:p>
            <a:endParaRPr lang="pt-BR" sz="2600" dirty="0"/>
          </a:p>
          <a:p>
            <a:r>
              <a:rPr lang="pt-BR" sz="2600" dirty="0"/>
              <a:t>Acionando as opções de línguas para a tradução.</a:t>
            </a:r>
            <a:endParaRPr lang="pt-BR" sz="2600" dirty="0"/>
          </a:p>
        </p:txBody>
      </p:sp>
      <p:sp>
        <p:nvSpPr>
          <p:cNvPr id="2" name="Título 1"/>
          <p:cNvSpPr>
            <a:spLocks noGrp="1"/>
          </p:cNvSpPr>
          <p:nvPr>
            <p:ph type="ctrTitle"/>
          </p:nvPr>
        </p:nvSpPr>
        <p:spPr/>
        <p:txBody>
          <a:bodyPr/>
          <a:lstStyle/>
          <a:p>
            <a:r>
              <a:rPr lang="pt-BR" dirty="0"/>
              <a:t>Caixa de Diálogo do Botão ‘Traduzir’ </a:t>
            </a:r>
            <a:endParaRPr lang="pt-BR" dirty="0"/>
          </a:p>
        </p:txBody>
      </p:sp>
      <p:pic>
        <p:nvPicPr>
          <p:cNvPr id="6" name="Picture 2"/>
          <p:cNvPicPr>
            <a:picLocks noChangeAspect="1" noChangeArrowheads="1"/>
          </p:cNvPicPr>
          <p:nvPr/>
        </p:nvPicPr>
        <p:blipFill>
          <a:blip r:embed="rId1" cstate="print"/>
          <a:srcRect/>
          <a:stretch>
            <a:fillRect/>
          </a:stretch>
        </p:blipFill>
        <p:spPr bwMode="auto">
          <a:xfrm>
            <a:off x="4716016" y="1557338"/>
            <a:ext cx="3987918" cy="1594828"/>
          </a:xfrm>
          <a:prstGeom prst="rect">
            <a:avLst/>
          </a:prstGeom>
          <a:noFill/>
          <a:ln w="9525">
            <a:noFill/>
            <a:miter lim="800000"/>
            <a:headEnd/>
            <a:tailEnd/>
          </a:ln>
        </p:spPr>
      </p:pic>
      <p:pic>
        <p:nvPicPr>
          <p:cNvPr id="7" name="Imagem 11722"/>
          <p:cNvPicPr>
            <a:picLocks noChangeAspect="1" noChangeArrowheads="1"/>
          </p:cNvPicPr>
          <p:nvPr/>
        </p:nvPicPr>
        <p:blipFill>
          <a:blip r:embed="rId2" cstate="print"/>
          <a:srcRect/>
          <a:stretch>
            <a:fillRect/>
          </a:stretch>
        </p:blipFill>
        <p:spPr bwMode="auto">
          <a:xfrm>
            <a:off x="4726762" y="3368190"/>
            <a:ext cx="4022671" cy="2234817"/>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half" idx="2"/>
          </p:nvPr>
        </p:nvSpPr>
        <p:spPr>
          <a:xfrm>
            <a:off x="599456" y="1557338"/>
            <a:ext cx="3252464" cy="4320480"/>
          </a:xfrm>
        </p:spPr>
        <p:txBody>
          <a:bodyPr>
            <a:normAutofit/>
          </a:bodyPr>
          <a:lstStyle/>
          <a:p>
            <a:r>
              <a:rPr lang="pt-BR" sz="2400" dirty="0"/>
              <a:t>Texto selecionado traduzido.</a:t>
            </a:r>
            <a:endParaRPr lang="pt-BR" sz="2400" dirty="0"/>
          </a:p>
        </p:txBody>
      </p:sp>
      <p:sp>
        <p:nvSpPr>
          <p:cNvPr id="2" name="Título 1"/>
          <p:cNvSpPr>
            <a:spLocks noGrp="1"/>
          </p:cNvSpPr>
          <p:nvPr>
            <p:ph type="ctrTitle"/>
          </p:nvPr>
        </p:nvSpPr>
        <p:spPr>
          <a:xfrm>
            <a:off x="611188" y="331738"/>
            <a:ext cx="7916416" cy="1008112"/>
          </a:xfrm>
        </p:spPr>
        <p:txBody>
          <a:bodyPr>
            <a:noAutofit/>
          </a:bodyPr>
          <a:lstStyle/>
          <a:p>
            <a:r>
              <a:rPr lang="pt-BR" dirty="0"/>
              <a:t>Confirmando a Tradução para a Língua Selecionada</a:t>
            </a:r>
            <a:endParaRPr lang="pt-BR" dirty="0"/>
          </a:p>
        </p:txBody>
      </p:sp>
      <p:pic>
        <p:nvPicPr>
          <p:cNvPr id="8" name="Imagem 131"/>
          <p:cNvPicPr>
            <a:picLocks noChangeAspect="1" noChangeArrowheads="1"/>
          </p:cNvPicPr>
          <p:nvPr/>
        </p:nvPicPr>
        <p:blipFill>
          <a:blip r:embed="rId1" cstate="print"/>
          <a:srcRect/>
          <a:stretch>
            <a:fillRect/>
          </a:stretch>
        </p:blipFill>
        <p:spPr bwMode="auto">
          <a:xfrm>
            <a:off x="4849295" y="1679904"/>
            <a:ext cx="3683518" cy="1937400"/>
          </a:xfrm>
          <a:prstGeom prst="rect">
            <a:avLst/>
          </a:prstGeom>
          <a:noFill/>
          <a:ln w="9525">
            <a:noFill/>
            <a:miter lim="800000"/>
            <a:headEnd/>
            <a:tailEnd/>
          </a:ln>
        </p:spPr>
      </p:pic>
      <p:pic>
        <p:nvPicPr>
          <p:cNvPr id="9" name="Imagem 132"/>
          <p:cNvPicPr>
            <a:picLocks noChangeAspect="1" noChangeArrowheads="1"/>
          </p:cNvPicPr>
          <p:nvPr/>
        </p:nvPicPr>
        <p:blipFill>
          <a:blip r:embed="rId2" cstate="print"/>
          <a:srcRect/>
          <a:stretch>
            <a:fillRect/>
          </a:stretch>
        </p:blipFill>
        <p:spPr bwMode="auto">
          <a:xfrm>
            <a:off x="611188" y="3284984"/>
            <a:ext cx="2880320" cy="2810322"/>
          </a:xfrm>
          <a:prstGeom prst="rect">
            <a:avLst/>
          </a:prstGeom>
          <a:noFill/>
          <a:ln w="9525">
            <a:noFill/>
            <a:miter lim="800000"/>
            <a:headEnd/>
            <a:tailEnd/>
          </a:ln>
          <a:effectLst>
            <a:outerShdw blurRad="50800" dist="38100" dir="10800000" algn="r" rotWithShape="0">
              <a:prstClr val="black">
                <a:alpha val="40000"/>
              </a:prstClr>
            </a:outerShdw>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1088"/>
            <a:ext cx="8229600" cy="1143000"/>
          </a:xfrm>
        </p:spPr>
        <p:txBody>
          <a:bodyPr>
            <a:normAutofit/>
          </a:bodyPr>
          <a:lstStyle/>
          <a:p>
            <a:r>
              <a:rPr lang="pt-BR" sz="3600" dirty="0"/>
              <a:t>Resultado de uma Pesquisa de Sinônimos </a:t>
            </a:r>
            <a:endParaRPr lang="pt-BR" sz="3600" dirty="0"/>
          </a:p>
        </p:txBody>
      </p:sp>
      <p:pic>
        <p:nvPicPr>
          <p:cNvPr id="113666" name="Imagem 133"/>
          <p:cNvPicPr>
            <a:picLocks noChangeAspect="1" noChangeArrowheads="1"/>
          </p:cNvPicPr>
          <p:nvPr/>
        </p:nvPicPr>
        <p:blipFill>
          <a:blip r:embed="rId1" cstate="print"/>
          <a:srcRect/>
          <a:stretch>
            <a:fillRect/>
          </a:stretch>
        </p:blipFill>
        <p:spPr bwMode="auto">
          <a:xfrm>
            <a:off x="2818919" y="1557338"/>
            <a:ext cx="3506162" cy="4527383"/>
          </a:xfrm>
          <a:prstGeom prst="rect">
            <a:avLst/>
          </a:prstGeom>
          <a:noFill/>
          <a:ln w="9525">
            <a:noFill/>
            <a:miter lim="800000"/>
            <a:headEnd/>
            <a:tailEnd/>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193675"/>
            <a:ext cx="8229600" cy="1143000"/>
          </a:xfrm>
        </p:spPr>
        <p:txBody>
          <a:bodyPr>
            <a:noAutofit/>
          </a:bodyPr>
          <a:lstStyle/>
          <a:p>
            <a:pPr algn="r"/>
            <a:r>
              <a:rPr lang="pt-BR" sz="3600" dirty="0"/>
              <a:t>Consultando Novas Opções de Sinônimos no Dicionário</a:t>
            </a:r>
            <a:endParaRPr lang="pt-BR" sz="3600" dirty="0"/>
          </a:p>
        </p:txBody>
      </p:sp>
      <p:pic>
        <p:nvPicPr>
          <p:cNvPr id="114690" name="Picture 2"/>
          <p:cNvPicPr>
            <a:picLocks noChangeAspect="1" noChangeArrowheads="1"/>
          </p:cNvPicPr>
          <p:nvPr/>
        </p:nvPicPr>
        <p:blipFill>
          <a:blip r:embed="rId1" cstate="print"/>
          <a:srcRect/>
          <a:stretch>
            <a:fillRect/>
          </a:stretch>
        </p:blipFill>
        <p:spPr bwMode="auto">
          <a:xfrm>
            <a:off x="3131840" y="1556792"/>
            <a:ext cx="2966773" cy="4242882"/>
          </a:xfrm>
          <a:prstGeom prst="rect">
            <a:avLst/>
          </a:prstGeom>
          <a:noFill/>
          <a:ln w="9525">
            <a:noFill/>
            <a:miter lim="800000"/>
            <a:headEnd/>
            <a:tailEnd/>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0"/>
            <a:ext cx="8229600" cy="1143000"/>
          </a:xfrm>
        </p:spPr>
        <p:txBody>
          <a:bodyPr>
            <a:normAutofit/>
          </a:bodyPr>
          <a:lstStyle/>
          <a:p>
            <a:pPr algn="r"/>
            <a:r>
              <a:rPr lang="pt-BR" sz="3600" dirty="0"/>
              <a:t>Recursos de Pesquisa Rápida </a:t>
            </a:r>
            <a:endParaRPr lang="pt-BR" sz="3600" dirty="0"/>
          </a:p>
        </p:txBody>
      </p:sp>
      <p:sp>
        <p:nvSpPr>
          <p:cNvPr id="4" name="Espaço Reservado para Conteúdo 3"/>
          <p:cNvSpPr>
            <a:spLocks noGrp="1"/>
          </p:cNvSpPr>
          <p:nvPr>
            <p:ph idx="1"/>
          </p:nvPr>
        </p:nvSpPr>
        <p:spPr/>
        <p:txBody>
          <a:bodyPr/>
          <a:lstStyle/>
          <a:p>
            <a:endParaRPr lang="pt-BR"/>
          </a:p>
        </p:txBody>
      </p:sp>
      <p:pic>
        <p:nvPicPr>
          <p:cNvPr id="115714" name="Imagem 135"/>
          <p:cNvPicPr>
            <a:picLocks noChangeAspect="1" noChangeArrowheads="1"/>
          </p:cNvPicPr>
          <p:nvPr/>
        </p:nvPicPr>
        <p:blipFill>
          <a:blip r:embed="rId1" cstate="print"/>
          <a:srcRect/>
          <a:stretch>
            <a:fillRect/>
          </a:stretch>
        </p:blipFill>
        <p:spPr bwMode="auto">
          <a:xfrm>
            <a:off x="3541918" y="1268760"/>
            <a:ext cx="2060164" cy="5112568"/>
          </a:xfrm>
          <a:prstGeom prst="rect">
            <a:avLst/>
          </a:prstGeom>
          <a:noFill/>
          <a:ln w="9525">
            <a:noFill/>
            <a:miter lim="800000"/>
            <a:headEnd/>
            <a:tailEnd/>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44624"/>
            <a:ext cx="8229600" cy="1143000"/>
          </a:xfrm>
        </p:spPr>
        <p:txBody>
          <a:bodyPr>
            <a:normAutofit/>
          </a:bodyPr>
          <a:lstStyle/>
          <a:p>
            <a:pPr algn="r"/>
            <a:r>
              <a:rPr lang="pt-BR" sz="3600" dirty="0"/>
              <a:t>Acionando o Botão de ‘Pesquisa’</a:t>
            </a:r>
            <a:endParaRPr lang="pt-BR" sz="3600" dirty="0"/>
          </a:p>
        </p:txBody>
      </p:sp>
      <p:pic>
        <p:nvPicPr>
          <p:cNvPr id="116738" name="Imagem 136"/>
          <p:cNvPicPr>
            <a:picLocks noChangeAspect="1" noChangeArrowheads="1"/>
          </p:cNvPicPr>
          <p:nvPr/>
        </p:nvPicPr>
        <p:blipFill>
          <a:blip r:embed="rId1" cstate="print"/>
          <a:srcRect/>
          <a:stretch>
            <a:fillRect/>
          </a:stretch>
        </p:blipFill>
        <p:spPr bwMode="auto">
          <a:xfrm>
            <a:off x="2421735" y="1772816"/>
            <a:ext cx="4300530" cy="3486228"/>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7" y="71422"/>
            <a:ext cx="7904171" cy="1143000"/>
          </a:xfrm>
        </p:spPr>
        <p:txBody>
          <a:bodyPr>
            <a:normAutofit/>
          </a:bodyPr>
          <a:lstStyle/>
          <a:p>
            <a:pPr algn="r"/>
            <a:r>
              <a:rPr lang="pt-BR" sz="3600" dirty="0"/>
              <a:t>Componentes de um PC</a:t>
            </a:r>
            <a:endParaRPr lang="pt-BR" sz="3600" dirty="0"/>
          </a:p>
        </p:txBody>
      </p:sp>
      <p:sp>
        <p:nvSpPr>
          <p:cNvPr id="3" name="Espaço Reservado para Conteúdo 2"/>
          <p:cNvSpPr>
            <a:spLocks noGrp="1"/>
          </p:cNvSpPr>
          <p:nvPr>
            <p:ph idx="1"/>
          </p:nvPr>
        </p:nvSpPr>
        <p:spPr>
          <a:xfrm>
            <a:off x="626303" y="1628775"/>
            <a:ext cx="8229600" cy="3929090"/>
          </a:xfrm>
        </p:spPr>
        <p:txBody>
          <a:bodyPr>
            <a:normAutofit/>
          </a:bodyPr>
          <a:lstStyle/>
          <a:p>
            <a:r>
              <a:rPr lang="pt-BR" sz="2800" dirty="0"/>
              <a:t>PLACA MÃE</a:t>
            </a:r>
            <a:endParaRPr lang="pt-BR" sz="2800" dirty="0"/>
          </a:p>
          <a:p>
            <a:endParaRPr lang="pt-BR" sz="2800" dirty="0"/>
          </a:p>
          <a:p>
            <a:r>
              <a:rPr lang="pt-BR" sz="2800" dirty="0"/>
              <a:t>PROCESSADOR</a:t>
            </a:r>
            <a:endParaRPr lang="pt-BR" sz="2800" dirty="0"/>
          </a:p>
          <a:p>
            <a:endParaRPr lang="pt-BR" sz="2800" dirty="0"/>
          </a:p>
          <a:p>
            <a:r>
              <a:rPr lang="pt-BR" sz="2800" dirty="0"/>
              <a:t>MEMÓRIA</a:t>
            </a:r>
            <a:endParaRPr lang="pt-BR" sz="2800" dirty="0"/>
          </a:p>
          <a:p>
            <a:endParaRPr lang="pt-BR" sz="2800" dirty="0"/>
          </a:p>
          <a:p>
            <a:r>
              <a:rPr lang="pt-BR" sz="2800" dirty="0"/>
              <a:t>DISCO RÍGIDO (HD)</a:t>
            </a:r>
            <a:endParaRPr lang="pt-BR" sz="2800" dirty="0"/>
          </a:p>
        </p:txBody>
      </p:sp>
      <p:pic>
        <p:nvPicPr>
          <p:cNvPr id="4" name="Imagem 3" descr="PLACA MÃR.jpg"/>
          <p:cNvPicPr>
            <a:picLocks noChangeAspect="1"/>
          </p:cNvPicPr>
          <p:nvPr/>
        </p:nvPicPr>
        <p:blipFill>
          <a:blip r:embed="rId1" cstate="print"/>
          <a:stretch>
            <a:fillRect/>
          </a:stretch>
        </p:blipFill>
        <p:spPr>
          <a:xfrm>
            <a:off x="4128835" y="1333473"/>
            <a:ext cx="1984901" cy="1357322"/>
          </a:xfrm>
          <a:prstGeom prst="rect">
            <a:avLst/>
          </a:prstGeom>
        </p:spPr>
      </p:pic>
      <p:pic>
        <p:nvPicPr>
          <p:cNvPr id="5" name="Imagem 4" descr="PROCESSADOR.jpg"/>
          <p:cNvPicPr>
            <a:picLocks noChangeAspect="1"/>
          </p:cNvPicPr>
          <p:nvPr/>
        </p:nvPicPr>
        <p:blipFill>
          <a:blip r:embed="rId2" cstate="print"/>
          <a:stretch>
            <a:fillRect/>
          </a:stretch>
        </p:blipFill>
        <p:spPr>
          <a:xfrm>
            <a:off x="6156176" y="2132856"/>
            <a:ext cx="2657475" cy="1724025"/>
          </a:xfrm>
          <a:prstGeom prst="rect">
            <a:avLst/>
          </a:prstGeom>
        </p:spPr>
      </p:pic>
      <p:pic>
        <p:nvPicPr>
          <p:cNvPr id="6" name="Imagem 5" descr="MEMÓRIA.jpg"/>
          <p:cNvPicPr>
            <a:picLocks noChangeAspect="1"/>
          </p:cNvPicPr>
          <p:nvPr/>
        </p:nvPicPr>
        <p:blipFill>
          <a:blip r:embed="rId3" cstate="print"/>
          <a:stretch>
            <a:fillRect/>
          </a:stretch>
        </p:blipFill>
        <p:spPr>
          <a:xfrm>
            <a:off x="3275856" y="3212976"/>
            <a:ext cx="2168506" cy="1443042"/>
          </a:xfrm>
          <a:prstGeom prst="rect">
            <a:avLst/>
          </a:prstGeom>
        </p:spPr>
      </p:pic>
      <p:pic>
        <p:nvPicPr>
          <p:cNvPr id="7" name="Imagem 6" descr="HD.jpg"/>
          <p:cNvPicPr>
            <a:picLocks noChangeAspect="1"/>
          </p:cNvPicPr>
          <p:nvPr/>
        </p:nvPicPr>
        <p:blipFill>
          <a:blip r:embed="rId4" cstate="print"/>
          <a:stretch>
            <a:fillRect/>
          </a:stretch>
        </p:blipFill>
        <p:spPr>
          <a:xfrm>
            <a:off x="5250805" y="4631954"/>
            <a:ext cx="1725862" cy="1571636"/>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p:nvPr/>
        </p:nvSpPr>
        <p:spPr>
          <a:xfrm>
            <a:off x="589898" y="2636912"/>
            <a:ext cx="7988424" cy="151216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rgbClr val="003300"/>
                </a:solidFill>
                <a:effectLst>
                  <a:outerShdw blurRad="38100" dist="38100" dir="2700000" algn="tl">
                    <a:srgbClr val="000000">
                      <a:alpha val="43137"/>
                    </a:srgbClr>
                  </a:outerShdw>
                </a:effectLst>
                <a:latin typeface="+mj-lt"/>
                <a:ea typeface="+mj-ea"/>
                <a:cs typeface="+mj-cs"/>
              </a:defRPr>
            </a:lvl1pPr>
          </a:lstStyle>
          <a:p>
            <a:r>
              <a:rPr lang="pt-BR" sz="4800" dirty="0">
                <a:latin typeface="Cambria" panose="02040503050406030204" pitchFamily="18" charset="0"/>
                <a:cs typeface="Arial" panose="020B0604020202020204" pitchFamily="34" charset="0"/>
              </a:rPr>
              <a:t>Aula 6</a:t>
            </a:r>
            <a:endParaRPr lang="pt-BR" sz="3600" dirty="0">
              <a:latin typeface="Cambria" panose="02040503050406030204" pitchFamily="18" charset="0"/>
              <a:cs typeface="Arial" panose="020B060402020202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8" y="53752"/>
            <a:ext cx="7921252" cy="1143000"/>
          </a:xfrm>
        </p:spPr>
        <p:txBody>
          <a:bodyPr>
            <a:normAutofit/>
          </a:bodyPr>
          <a:lstStyle/>
          <a:p>
            <a:pPr algn="r"/>
            <a:r>
              <a:rPr lang="pt-BR" sz="3600" dirty="0"/>
              <a:t>Iniciando o Documento</a:t>
            </a:r>
            <a:endParaRPr lang="pt-BR" sz="3600" dirty="0"/>
          </a:p>
        </p:txBody>
      </p:sp>
      <p:sp>
        <p:nvSpPr>
          <p:cNvPr id="3" name="Espaço Reservado para Conteúdo 2"/>
          <p:cNvSpPr>
            <a:spLocks noGrp="1"/>
          </p:cNvSpPr>
          <p:nvPr>
            <p:ph idx="1"/>
          </p:nvPr>
        </p:nvSpPr>
        <p:spPr>
          <a:xfrm>
            <a:off x="611188" y="1557338"/>
            <a:ext cx="7921252" cy="3929090"/>
          </a:xfrm>
        </p:spPr>
        <p:txBody>
          <a:bodyPr>
            <a:normAutofit/>
          </a:bodyPr>
          <a:lstStyle/>
          <a:p>
            <a:r>
              <a:rPr lang="pt-BR" sz="2600" dirty="0"/>
              <a:t>Para executar o Microsoft Office Excel 2007, clica-se em ‘Iniciar’ </a:t>
            </a:r>
            <a:r>
              <a:rPr lang="pt-BR" sz="2600" dirty="0">
                <a:sym typeface="Wingdings" panose="05000000000000000000"/>
              </a:rPr>
              <a:t> </a:t>
            </a:r>
            <a:r>
              <a:rPr lang="pt-BR" sz="2600" dirty="0"/>
              <a:t>’Todos os programas’ </a:t>
            </a:r>
            <a:r>
              <a:rPr lang="pt-BR" sz="2600" dirty="0">
                <a:sym typeface="Wingdings" panose="05000000000000000000"/>
              </a:rPr>
              <a:t></a:t>
            </a:r>
            <a:r>
              <a:rPr lang="pt-BR" sz="2600" dirty="0"/>
              <a:t> ‘Microsoft Office’ </a:t>
            </a:r>
            <a:r>
              <a:rPr lang="pt-BR" sz="2600" dirty="0">
                <a:sym typeface="Wingdings" panose="05000000000000000000"/>
              </a:rPr>
              <a:t></a:t>
            </a:r>
            <a:r>
              <a:rPr lang="pt-BR" sz="2600" dirty="0"/>
              <a:t> ‘Microsoft Office Excel 2007’.</a:t>
            </a:r>
            <a:endParaRPr lang="pt-BR" sz="2600" dirty="0"/>
          </a:p>
          <a:p>
            <a:r>
              <a:rPr lang="pt-BR" sz="2600" dirty="0"/>
              <a:t>Quando se cria uma planilha, a tela do computador é dividida em linhas e colunas, formando uma grade. </a:t>
            </a:r>
            <a:endParaRPr lang="pt-BR" sz="2600" dirty="0"/>
          </a:p>
          <a:p>
            <a:r>
              <a:rPr lang="pt-BR" sz="2600" dirty="0"/>
              <a:t>A interseção de uma linha e de uma coluna é chamada de célula. </a:t>
            </a:r>
            <a:endParaRPr lang="pt-BR" sz="2600" dirty="0"/>
          </a:p>
          <a:p>
            <a:r>
              <a:rPr lang="pt-BR" sz="2600" dirty="0"/>
              <a:t>As linhas são numeradas sequencialmente, as colunas são identificadas por letras, também sequenciais.</a:t>
            </a:r>
            <a:endParaRPr lang="pt-BR" sz="26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7" y="62198"/>
            <a:ext cx="7916807" cy="1143000"/>
          </a:xfrm>
        </p:spPr>
        <p:txBody>
          <a:bodyPr>
            <a:normAutofit/>
          </a:bodyPr>
          <a:lstStyle/>
          <a:p>
            <a:pPr algn="r"/>
            <a:r>
              <a:rPr lang="pt-BR" sz="3600" dirty="0"/>
              <a:t>Planilha Inicial do Excel</a:t>
            </a:r>
            <a:endParaRPr lang="pt-BR" sz="3600" dirty="0"/>
          </a:p>
        </p:txBody>
      </p:sp>
      <p:pic>
        <p:nvPicPr>
          <p:cNvPr id="1026" name="Imagem 235"/>
          <p:cNvPicPr>
            <a:picLocks noChangeAspect="1" noChangeArrowheads="1"/>
          </p:cNvPicPr>
          <p:nvPr/>
        </p:nvPicPr>
        <p:blipFill>
          <a:blip r:embed="rId1" cstate="print"/>
          <a:srcRect/>
          <a:stretch>
            <a:fillRect/>
          </a:stretch>
        </p:blipFill>
        <p:spPr bwMode="auto">
          <a:xfrm>
            <a:off x="783376" y="1205198"/>
            <a:ext cx="7572428" cy="4925429"/>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7" y="21586"/>
            <a:ext cx="7921625" cy="1143000"/>
          </a:xfrm>
        </p:spPr>
        <p:txBody>
          <a:bodyPr>
            <a:normAutofit/>
          </a:bodyPr>
          <a:lstStyle/>
          <a:p>
            <a:pPr algn="r"/>
            <a:r>
              <a:rPr lang="pt-BR" sz="3600" dirty="0"/>
              <a:t>Célula</a:t>
            </a:r>
            <a:endParaRPr lang="pt-BR" sz="3600" dirty="0"/>
          </a:p>
        </p:txBody>
      </p:sp>
      <p:sp>
        <p:nvSpPr>
          <p:cNvPr id="3" name="Espaço Reservado para Conteúdo 2"/>
          <p:cNvSpPr>
            <a:spLocks noGrp="1"/>
          </p:cNvSpPr>
          <p:nvPr>
            <p:ph idx="1"/>
          </p:nvPr>
        </p:nvSpPr>
        <p:spPr>
          <a:xfrm>
            <a:off x="611187" y="1557338"/>
            <a:ext cx="7777237" cy="4804586"/>
          </a:xfrm>
        </p:spPr>
        <p:txBody>
          <a:bodyPr>
            <a:normAutofit/>
          </a:bodyPr>
          <a:lstStyle/>
          <a:p>
            <a:r>
              <a:rPr lang="pt-BR" sz="2600" dirty="0"/>
              <a:t>Pode conter números, texto ou fórmulas. Ex.: célula A4 contém o valor 10 e a célula D2 contém o texto “Valor total”.</a:t>
            </a:r>
            <a:endParaRPr lang="pt-BR" sz="2600" dirty="0"/>
          </a:p>
          <a:p>
            <a:pPr lvl="1"/>
            <a:r>
              <a:rPr lang="pt-BR" sz="2200" dirty="0"/>
              <a:t>Em geral, informações da mesma categoria são digitadas em uma coluna. Ex.: Em B temos a descrição do produto;  Em C temos o valor unitário, mas esta estrutura não é rígida. </a:t>
            </a:r>
            <a:endParaRPr lang="pt-BR" sz="2200" b="0" dirty="0"/>
          </a:p>
          <a:p>
            <a:endParaRPr lang="pt-BR" sz="2600" dirty="0"/>
          </a:p>
          <a:p>
            <a:endParaRPr lang="pt-BR" sz="2600" dirty="0"/>
          </a:p>
        </p:txBody>
      </p:sp>
      <p:pic>
        <p:nvPicPr>
          <p:cNvPr id="2050" name="Imagem 236"/>
          <p:cNvPicPr>
            <a:picLocks noChangeAspect="1" noChangeArrowheads="1"/>
          </p:cNvPicPr>
          <p:nvPr/>
        </p:nvPicPr>
        <p:blipFill>
          <a:blip r:embed="rId1" cstate="print"/>
          <a:srcRect/>
          <a:stretch>
            <a:fillRect/>
          </a:stretch>
        </p:blipFill>
        <p:spPr bwMode="auto">
          <a:xfrm>
            <a:off x="2302276" y="4365104"/>
            <a:ext cx="4539448" cy="1460052"/>
          </a:xfrm>
          <a:prstGeom prst="rect">
            <a:avLst/>
          </a:prstGeom>
          <a:noFill/>
          <a:ln w="9525">
            <a:noFill/>
            <a:miter lim="800000"/>
            <a:headEnd/>
            <a:tailEnd/>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25276"/>
            <a:ext cx="8229600" cy="1143000"/>
          </a:xfrm>
        </p:spPr>
        <p:txBody>
          <a:bodyPr>
            <a:normAutofit/>
          </a:bodyPr>
          <a:lstStyle/>
          <a:p>
            <a:pPr algn="r"/>
            <a:r>
              <a:rPr lang="pt-BR" sz="3600" dirty="0"/>
              <a:t>Fórmulas</a:t>
            </a:r>
            <a:endParaRPr lang="pt-BR" sz="3600" dirty="0"/>
          </a:p>
        </p:txBody>
      </p:sp>
      <p:sp>
        <p:nvSpPr>
          <p:cNvPr id="3" name="Espaço Reservado para Conteúdo 2"/>
          <p:cNvSpPr>
            <a:spLocks noGrp="1"/>
          </p:cNvSpPr>
          <p:nvPr>
            <p:ph idx="1"/>
          </p:nvPr>
        </p:nvSpPr>
        <p:spPr>
          <a:xfrm>
            <a:off x="597536" y="1557338"/>
            <a:ext cx="7935277" cy="4372538"/>
          </a:xfrm>
        </p:spPr>
        <p:txBody>
          <a:bodyPr>
            <a:normAutofit/>
          </a:bodyPr>
          <a:lstStyle/>
          <a:p>
            <a:r>
              <a:rPr lang="pt-BR" sz="2600" dirty="0"/>
              <a:t>Usar fórmulas é o que diferencia uma planilha de uma calculadora. Quando se coloca uma fórmula em uma célula, diz-se que o conteúdo desta célula deve ser calculado em função dos valores contidos em outras células.</a:t>
            </a:r>
            <a:endParaRPr lang="pt-BR" sz="2600" dirty="0"/>
          </a:p>
          <a:p>
            <a:pPr lvl="1"/>
            <a:r>
              <a:rPr lang="pt-BR" sz="2200" dirty="0"/>
              <a:t>Ex.: o total da venda é calculado multiplicando-se o unitário pela quantidade de produtos, fórmula  = A4 * C4</a:t>
            </a:r>
            <a:r>
              <a:rPr lang="pt-BR" sz="2400" dirty="0"/>
              <a:t>.</a:t>
            </a:r>
            <a:endParaRPr lang="pt-BR" sz="2400" b="0" dirty="0"/>
          </a:p>
          <a:p>
            <a:endParaRPr lang="pt-BR" sz="2800" dirty="0"/>
          </a:p>
        </p:txBody>
      </p:sp>
      <p:pic>
        <p:nvPicPr>
          <p:cNvPr id="3074" name="Imagem 237"/>
          <p:cNvPicPr>
            <a:picLocks noChangeAspect="1" noChangeArrowheads="1"/>
          </p:cNvPicPr>
          <p:nvPr/>
        </p:nvPicPr>
        <p:blipFill>
          <a:blip r:embed="rId1" cstate="print"/>
          <a:srcRect/>
          <a:stretch>
            <a:fillRect/>
          </a:stretch>
        </p:blipFill>
        <p:spPr bwMode="auto">
          <a:xfrm>
            <a:off x="2334437" y="4581128"/>
            <a:ext cx="4475125" cy="1512168"/>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type="body" sz="half" idx="2"/>
          </p:nvPr>
        </p:nvSpPr>
        <p:spPr>
          <a:xfrm>
            <a:off x="553777" y="1844824"/>
            <a:ext cx="4032448" cy="3959046"/>
          </a:xfrm>
        </p:spPr>
        <p:txBody>
          <a:bodyPr>
            <a:normAutofit lnSpcReduction="10000"/>
          </a:bodyPr>
          <a:lstStyle/>
          <a:p>
            <a:r>
              <a:rPr lang="pt-BR" sz="2600" dirty="0"/>
              <a:t>Registra-se o faturamento de cada um dos 4 produtos, mês a mês. </a:t>
            </a:r>
            <a:endParaRPr lang="pt-BR" sz="2600" dirty="0"/>
          </a:p>
          <a:p>
            <a:r>
              <a:rPr lang="pt-BR" sz="2600" dirty="0"/>
              <a:t>A partir destas informações, serão efetuados os cálculos sobre: o faturamento mensal de cada produto e o faturamento anual de cada produto.</a:t>
            </a:r>
            <a:endParaRPr lang="pt-BR" sz="2600" dirty="0"/>
          </a:p>
          <a:p>
            <a:pPr algn="just"/>
            <a:endParaRPr lang="pt-BR" sz="2600" dirty="0"/>
          </a:p>
        </p:txBody>
      </p:sp>
      <p:sp>
        <p:nvSpPr>
          <p:cNvPr id="2" name="Título 1"/>
          <p:cNvSpPr>
            <a:spLocks noGrp="1"/>
          </p:cNvSpPr>
          <p:nvPr>
            <p:ph type="ctrTitle"/>
          </p:nvPr>
        </p:nvSpPr>
        <p:spPr>
          <a:xfrm>
            <a:off x="622656" y="261119"/>
            <a:ext cx="7916416" cy="1008112"/>
          </a:xfrm>
        </p:spPr>
        <p:txBody>
          <a:bodyPr>
            <a:normAutofit fontScale="90000"/>
          </a:bodyPr>
          <a:lstStyle/>
          <a:p>
            <a:r>
              <a:rPr lang="pt-BR" sz="3200" dirty="0"/>
              <a:t>Exemplo de uma operação: controlar o faturamento de uma empresa que </a:t>
            </a:r>
            <a:br>
              <a:rPr lang="pt-BR" sz="3200" dirty="0"/>
            </a:br>
            <a:r>
              <a:rPr lang="pt-BR" sz="3200" dirty="0"/>
              <a:t>vende apenas 4 produtos</a:t>
            </a:r>
            <a:endParaRPr lang="pt-BR" sz="3200" dirty="0"/>
          </a:p>
        </p:txBody>
      </p:sp>
      <p:pic>
        <p:nvPicPr>
          <p:cNvPr id="4098" name="Imagem 238"/>
          <p:cNvPicPr>
            <a:picLocks noChangeAspect="1" noChangeArrowheads="1"/>
          </p:cNvPicPr>
          <p:nvPr/>
        </p:nvPicPr>
        <p:blipFill>
          <a:blip r:embed="rId1" cstate="print"/>
          <a:srcRect/>
          <a:stretch>
            <a:fillRect/>
          </a:stretch>
        </p:blipFill>
        <p:spPr bwMode="auto">
          <a:xfrm>
            <a:off x="4932040" y="2060724"/>
            <a:ext cx="3395990" cy="3168352"/>
          </a:xfrm>
          <a:prstGeom prst="rect">
            <a:avLst/>
          </a:prstGeom>
          <a:noFill/>
          <a:ln w="9525">
            <a:noFill/>
            <a:miter lim="800000"/>
            <a:headEnd/>
            <a:tailEnd/>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2840" y="193675"/>
            <a:ext cx="8229600" cy="1143000"/>
          </a:xfrm>
        </p:spPr>
        <p:txBody>
          <a:bodyPr/>
          <a:lstStyle/>
          <a:p>
            <a:pPr algn="r"/>
            <a:r>
              <a:rPr lang="pt-BR" sz="2800" dirty="0"/>
              <a:t>Exemplo de uma operação: controlar o faturamento de uma empresa que vende apenas 4 produtos</a:t>
            </a:r>
            <a:endParaRPr lang="pt-BR" sz="2800" dirty="0"/>
          </a:p>
        </p:txBody>
      </p:sp>
      <p:sp>
        <p:nvSpPr>
          <p:cNvPr id="3" name="Espaço Reservado para Conteúdo 2"/>
          <p:cNvSpPr>
            <a:spLocks noGrp="1"/>
          </p:cNvSpPr>
          <p:nvPr>
            <p:ph idx="1"/>
          </p:nvPr>
        </p:nvSpPr>
        <p:spPr>
          <a:xfrm>
            <a:off x="611188" y="1628800"/>
            <a:ext cx="7921625" cy="3929090"/>
          </a:xfrm>
        </p:spPr>
        <p:txBody>
          <a:bodyPr>
            <a:normAutofit/>
          </a:bodyPr>
          <a:lstStyle/>
          <a:p>
            <a:r>
              <a:rPr lang="pt-BR" sz="2600" dirty="0"/>
              <a:t>Tem espaços reservados tanto para as informações que serão digitadas quanto para as que serão calculadas automaticamente. </a:t>
            </a:r>
            <a:endParaRPr lang="pt-BR" sz="2600" dirty="0"/>
          </a:p>
          <a:p>
            <a:r>
              <a:rPr lang="pt-BR" sz="2600" dirty="0"/>
              <a:t>As informações serão digitadas da célula B4 até a célula E15. </a:t>
            </a:r>
            <a:endParaRPr lang="pt-BR" sz="2600" dirty="0"/>
          </a:p>
          <a:p>
            <a:r>
              <a:rPr lang="pt-BR" sz="2600" dirty="0"/>
              <a:t>Ex.: Em B4 será digitado o faturamento de jan. correspondente a engrenagens; Em C4, o faturamento de jan. para parafusos; e assim por diante, até o faturamento de dez., que será sobre arruelas em E15. </a:t>
            </a:r>
            <a:endParaRPr lang="pt-BR" sz="26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2840" y="193675"/>
            <a:ext cx="8229600" cy="1143000"/>
          </a:xfrm>
        </p:spPr>
        <p:txBody>
          <a:bodyPr/>
          <a:lstStyle/>
          <a:p>
            <a:pPr algn="r"/>
            <a:r>
              <a:rPr lang="pt-BR" sz="2800" dirty="0"/>
              <a:t>Exemplo de uma operação: controlar o faturamento de uma empresa que vende apenas 4 produtos</a:t>
            </a:r>
            <a:endParaRPr lang="pt-BR" sz="2800" dirty="0"/>
          </a:p>
        </p:txBody>
      </p:sp>
      <p:sp>
        <p:nvSpPr>
          <p:cNvPr id="3" name="Espaço Reservado para Conteúdo 2"/>
          <p:cNvSpPr>
            <a:spLocks noGrp="1"/>
          </p:cNvSpPr>
          <p:nvPr>
            <p:ph idx="1"/>
          </p:nvPr>
        </p:nvSpPr>
        <p:spPr>
          <a:xfrm>
            <a:off x="616218" y="1571496"/>
            <a:ext cx="7916222" cy="4804586"/>
          </a:xfrm>
        </p:spPr>
        <p:txBody>
          <a:bodyPr>
            <a:normAutofit/>
          </a:bodyPr>
          <a:lstStyle/>
          <a:p>
            <a:r>
              <a:rPr lang="pt-BR" sz="2600" dirty="0"/>
              <a:t>As informações da coluna F, sobre faturamento mensal total, e as informações da linha 17, sobre o faturamento anual por produto, serão calculadas automaticamente:</a:t>
            </a:r>
            <a:endParaRPr lang="pt-BR" sz="2600" dirty="0"/>
          </a:p>
          <a:p>
            <a:pPr lvl="1"/>
            <a:r>
              <a:rPr lang="pt-BR" sz="2200" dirty="0"/>
              <a:t>Escrevem-se as fórmulas para calcular o faturamento total mensal (coluna F). Este faturamento é a soma dos valores vendidos de cada produto.</a:t>
            </a:r>
            <a:endParaRPr lang="pt-BR" sz="2200" dirty="0"/>
          </a:p>
        </p:txBody>
      </p:sp>
      <p:graphicFrame>
        <p:nvGraphicFramePr>
          <p:cNvPr id="4" name="Tabela 3"/>
          <p:cNvGraphicFramePr>
            <a:graphicFrameLocks noGrp="1"/>
          </p:cNvGraphicFramePr>
          <p:nvPr/>
        </p:nvGraphicFramePr>
        <p:xfrm>
          <a:off x="2428860" y="5236610"/>
          <a:ext cx="4286280" cy="1005840"/>
        </p:xfrm>
        <a:graphic>
          <a:graphicData uri="http://schemas.openxmlformats.org/drawingml/2006/table">
            <a:tbl>
              <a:tblPr/>
              <a:tblGrid>
                <a:gridCol w="1353861"/>
                <a:gridCol w="2932419"/>
              </a:tblGrid>
              <a:tr h="464347">
                <a:tc>
                  <a:txBody>
                    <a:bodyPr/>
                    <a:lstStyle/>
                    <a:p>
                      <a:pPr algn="ctr">
                        <a:lnSpc>
                          <a:spcPct val="150000"/>
                        </a:lnSpc>
                        <a:spcAft>
                          <a:spcPts val="0"/>
                        </a:spcAft>
                      </a:pPr>
                      <a:r>
                        <a:rPr lang="pt-BR" sz="2200" b="1" baseline="0" dirty="0">
                          <a:solidFill>
                            <a:schemeClr val="tx1"/>
                          </a:solidFill>
                          <a:latin typeface="+mj-lt"/>
                          <a:ea typeface="Calibri" panose="020F0502020204030204"/>
                          <a:cs typeface="Times New Roman" panose="02020603050405020304"/>
                        </a:rPr>
                        <a:t>Célula</a:t>
                      </a:r>
                      <a:endParaRPr lang="pt-BR" sz="2200" baseline="0" dirty="0">
                        <a:solidFill>
                          <a:schemeClr val="tx1"/>
                        </a:solidFill>
                        <a:latin typeface="+mj-lt"/>
                        <a:ea typeface="Calibri" panose="020F0502020204030204"/>
                        <a:cs typeface="Times New Roman" panose="02020603050405020304"/>
                      </a:endParaRPr>
                    </a:p>
                  </a:txBody>
                  <a:tcPr marL="0" marR="0" marT="0" marB="0">
                    <a:lnL w="12700" cap="flat" cmpd="sng" algn="ctr">
                      <a:solidFill>
                        <a:srgbClr val="ACA899"/>
                      </a:solidFill>
                      <a:prstDash val="solid"/>
                      <a:round/>
                      <a:headEnd type="none" w="med" len="med"/>
                      <a:tailEnd type="none" w="med" len="med"/>
                    </a:lnL>
                    <a:lnR w="12700" cap="flat" cmpd="sng" algn="ctr">
                      <a:solidFill>
                        <a:srgbClr val="ACA899"/>
                      </a:solidFill>
                      <a:prstDash val="solid"/>
                      <a:round/>
                      <a:headEnd type="none" w="med" len="med"/>
                      <a:tailEnd type="none" w="med" len="med"/>
                    </a:lnR>
                    <a:lnT w="12700" cap="flat" cmpd="sng" algn="ctr">
                      <a:solidFill>
                        <a:srgbClr val="ACA899"/>
                      </a:solidFill>
                      <a:prstDash val="solid"/>
                      <a:round/>
                      <a:headEnd type="none" w="med" len="med"/>
                      <a:tailEnd type="none" w="med" len="med"/>
                    </a:lnT>
                    <a:lnB w="12700" cap="flat" cmpd="sng" algn="ctr">
                      <a:solidFill>
                        <a:srgbClr val="ACA899"/>
                      </a:solidFill>
                      <a:prstDash val="solid"/>
                      <a:round/>
                      <a:headEnd type="none" w="med" len="med"/>
                      <a:tailEnd type="none" w="med" len="med"/>
                    </a:lnB>
                    <a:noFill/>
                  </a:tcPr>
                </a:tc>
                <a:tc>
                  <a:txBody>
                    <a:bodyPr/>
                    <a:lstStyle/>
                    <a:p>
                      <a:pPr algn="ctr">
                        <a:lnSpc>
                          <a:spcPct val="150000"/>
                        </a:lnSpc>
                        <a:spcAft>
                          <a:spcPts val="0"/>
                        </a:spcAft>
                      </a:pPr>
                      <a:r>
                        <a:rPr lang="pt-BR" sz="2200" b="1" baseline="0" dirty="0">
                          <a:solidFill>
                            <a:schemeClr val="tx1"/>
                          </a:solidFill>
                          <a:latin typeface="+mj-lt"/>
                          <a:ea typeface="Calibri" panose="020F0502020204030204"/>
                          <a:cs typeface="Times New Roman" panose="02020603050405020304"/>
                        </a:rPr>
                        <a:t>Fórmula</a:t>
                      </a:r>
                      <a:endParaRPr lang="pt-BR" sz="2200" baseline="0" dirty="0">
                        <a:solidFill>
                          <a:schemeClr val="tx1"/>
                        </a:solidFill>
                        <a:latin typeface="+mj-lt"/>
                        <a:ea typeface="Calibri" panose="020F0502020204030204"/>
                        <a:cs typeface="Times New Roman" panose="02020603050405020304"/>
                      </a:endParaRPr>
                    </a:p>
                  </a:txBody>
                  <a:tcPr marL="0" marR="0" marT="0" marB="0">
                    <a:lnL w="12700" cap="flat" cmpd="sng" algn="ctr">
                      <a:solidFill>
                        <a:srgbClr val="ACA899"/>
                      </a:solidFill>
                      <a:prstDash val="solid"/>
                      <a:round/>
                      <a:headEnd type="none" w="med" len="med"/>
                      <a:tailEnd type="none" w="med" len="med"/>
                    </a:lnL>
                    <a:lnR w="12700" cap="flat" cmpd="sng" algn="ctr">
                      <a:solidFill>
                        <a:srgbClr val="ECE9D8"/>
                      </a:solidFill>
                      <a:prstDash val="solid"/>
                      <a:round/>
                      <a:headEnd type="none" w="med" len="med"/>
                      <a:tailEnd type="none" w="med" len="med"/>
                    </a:lnR>
                    <a:lnT w="12700" cap="flat" cmpd="sng" algn="ctr">
                      <a:solidFill>
                        <a:srgbClr val="ACA899"/>
                      </a:solidFill>
                      <a:prstDash val="solid"/>
                      <a:round/>
                      <a:headEnd type="none" w="med" len="med"/>
                      <a:tailEnd type="none" w="med" len="med"/>
                    </a:lnT>
                    <a:lnB w="12700" cap="flat" cmpd="sng" algn="ctr">
                      <a:solidFill>
                        <a:srgbClr val="ACA899"/>
                      </a:solidFill>
                      <a:prstDash val="solid"/>
                      <a:round/>
                      <a:headEnd type="none" w="med" len="med"/>
                      <a:tailEnd type="none" w="med" len="med"/>
                    </a:lnB>
                    <a:noFill/>
                  </a:tcPr>
                </a:tc>
              </a:tr>
              <a:tr h="464347">
                <a:tc>
                  <a:txBody>
                    <a:bodyPr/>
                    <a:lstStyle/>
                    <a:p>
                      <a:pPr algn="ctr">
                        <a:lnSpc>
                          <a:spcPct val="150000"/>
                        </a:lnSpc>
                        <a:spcAft>
                          <a:spcPts val="0"/>
                        </a:spcAft>
                      </a:pPr>
                      <a:r>
                        <a:rPr lang="pt-BR" sz="2200">
                          <a:latin typeface="+mj-lt"/>
                          <a:ea typeface="Calibri" panose="020F0502020204030204"/>
                          <a:cs typeface="Times New Roman" panose="02020603050405020304"/>
                        </a:rPr>
                        <a:t>F4</a:t>
                      </a:r>
                      <a:endParaRPr lang="pt-BR" sz="2200">
                        <a:latin typeface="+mj-lt"/>
                        <a:ea typeface="Calibri" panose="020F0502020204030204"/>
                        <a:cs typeface="Times New Roman" panose="02020603050405020304"/>
                      </a:endParaRPr>
                    </a:p>
                  </a:txBody>
                  <a:tcPr marL="0" marR="0" marT="0" marB="0">
                    <a:lnL w="12700" cap="flat" cmpd="sng" algn="ctr">
                      <a:solidFill>
                        <a:srgbClr val="ACA899"/>
                      </a:solidFill>
                      <a:prstDash val="solid"/>
                      <a:round/>
                      <a:headEnd type="none" w="med" len="med"/>
                      <a:tailEnd type="none" w="med" len="med"/>
                    </a:lnL>
                    <a:lnR w="12700" cap="flat" cmpd="sng" algn="ctr">
                      <a:solidFill>
                        <a:srgbClr val="ACA899"/>
                      </a:solidFill>
                      <a:prstDash val="solid"/>
                      <a:round/>
                      <a:headEnd type="none" w="med" len="med"/>
                      <a:tailEnd type="none" w="med" len="med"/>
                    </a:lnR>
                    <a:lnT w="12700" cap="flat" cmpd="sng" algn="ctr">
                      <a:solidFill>
                        <a:srgbClr val="ACA899"/>
                      </a:solidFill>
                      <a:prstDash val="solid"/>
                      <a:round/>
                      <a:headEnd type="none" w="med" len="med"/>
                      <a:tailEnd type="none" w="med" len="med"/>
                    </a:lnT>
                    <a:lnB w="12700" cap="flat" cmpd="sng" algn="ctr">
                      <a:solidFill>
                        <a:srgbClr val="ECE9D8"/>
                      </a:solidFill>
                      <a:prstDash val="solid"/>
                      <a:round/>
                      <a:headEnd type="none" w="med" len="med"/>
                      <a:tailEnd type="none" w="med" len="med"/>
                    </a:lnB>
                  </a:tcPr>
                </a:tc>
                <a:tc>
                  <a:txBody>
                    <a:bodyPr/>
                    <a:lstStyle/>
                    <a:p>
                      <a:pPr algn="ctr">
                        <a:lnSpc>
                          <a:spcPct val="150000"/>
                        </a:lnSpc>
                        <a:spcAft>
                          <a:spcPts val="0"/>
                        </a:spcAft>
                      </a:pPr>
                      <a:r>
                        <a:rPr lang="pt-BR" sz="2200" dirty="0">
                          <a:latin typeface="+mj-lt"/>
                          <a:ea typeface="Calibri" panose="020F0502020204030204"/>
                          <a:cs typeface="Times New Roman" panose="02020603050405020304"/>
                        </a:rPr>
                        <a:t>=B4+C4+D4+E4</a:t>
                      </a:r>
                      <a:endParaRPr lang="pt-BR" sz="2200" dirty="0">
                        <a:latin typeface="+mj-lt"/>
                        <a:ea typeface="Calibri" panose="020F0502020204030204"/>
                        <a:cs typeface="Times New Roman" panose="02020603050405020304"/>
                      </a:endParaRPr>
                    </a:p>
                  </a:txBody>
                  <a:tcPr marL="0" marR="0" marT="0" marB="0">
                    <a:lnL w="12700" cap="flat" cmpd="sng" algn="ctr">
                      <a:solidFill>
                        <a:srgbClr val="ACA899"/>
                      </a:solidFill>
                      <a:prstDash val="solid"/>
                      <a:round/>
                      <a:headEnd type="none" w="med" len="med"/>
                      <a:tailEnd type="none" w="med" len="med"/>
                    </a:lnL>
                    <a:lnR w="12700" cap="flat" cmpd="sng" algn="ctr">
                      <a:solidFill>
                        <a:srgbClr val="ECE9D8"/>
                      </a:solidFill>
                      <a:prstDash val="solid"/>
                      <a:round/>
                      <a:headEnd type="none" w="med" len="med"/>
                      <a:tailEnd type="none" w="med" len="med"/>
                    </a:lnR>
                    <a:lnT w="12700" cap="flat" cmpd="sng" algn="ctr">
                      <a:solidFill>
                        <a:srgbClr val="ACA899"/>
                      </a:solidFill>
                      <a:prstDash val="solid"/>
                      <a:round/>
                      <a:headEnd type="none" w="med" len="med"/>
                      <a:tailEnd type="none" w="med" len="med"/>
                    </a:lnT>
                    <a:lnB w="12700" cap="flat" cmpd="sng" algn="ctr">
                      <a:solidFill>
                        <a:srgbClr val="ECE9D8"/>
                      </a:solidFill>
                      <a:prstDash val="solid"/>
                      <a:round/>
                      <a:headEnd type="none" w="med" len="med"/>
                      <a:tailEnd type="none" w="med" len="med"/>
                    </a:lnB>
                  </a:tcPr>
                </a:tc>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half" idx="2"/>
          </p:nvPr>
        </p:nvSpPr>
        <p:spPr>
          <a:xfrm>
            <a:off x="611188" y="1557338"/>
            <a:ext cx="3744788" cy="4450576"/>
          </a:xfrm>
        </p:spPr>
        <p:txBody>
          <a:bodyPr/>
          <a:lstStyle/>
          <a:p>
            <a:r>
              <a:rPr lang="pt-BR" dirty="0"/>
              <a:t>A fórmula deve ser copiada para cada linha, de 4 até 15.</a:t>
            </a:r>
            <a:endParaRPr lang="pt-BR" dirty="0"/>
          </a:p>
        </p:txBody>
      </p:sp>
      <p:sp>
        <p:nvSpPr>
          <p:cNvPr id="2" name="Título 1"/>
          <p:cNvSpPr>
            <a:spLocks noGrp="1"/>
          </p:cNvSpPr>
          <p:nvPr>
            <p:ph type="ctrTitle"/>
          </p:nvPr>
        </p:nvSpPr>
        <p:spPr>
          <a:xfrm>
            <a:off x="624616" y="261119"/>
            <a:ext cx="7916416" cy="1008112"/>
          </a:xfrm>
        </p:spPr>
        <p:txBody>
          <a:bodyPr>
            <a:normAutofit/>
          </a:bodyPr>
          <a:lstStyle/>
          <a:p>
            <a:r>
              <a:rPr lang="pt-BR" sz="2800" dirty="0"/>
              <a:t>Exemplo de uma operação: controlar o faturamento de uma empresa que vende apenas 4 produtos</a:t>
            </a:r>
            <a:endParaRPr lang="pt-BR" sz="2800" dirty="0"/>
          </a:p>
        </p:txBody>
      </p:sp>
      <p:pic>
        <p:nvPicPr>
          <p:cNvPr id="126979" name="Picture 3"/>
          <p:cNvPicPr>
            <a:picLocks noChangeAspect="1" noChangeArrowheads="1"/>
          </p:cNvPicPr>
          <p:nvPr/>
        </p:nvPicPr>
        <p:blipFill>
          <a:blip r:embed="rId1" cstate="print"/>
          <a:srcRect/>
          <a:stretch>
            <a:fillRect/>
          </a:stretch>
        </p:blipFill>
        <p:spPr bwMode="auto">
          <a:xfrm>
            <a:off x="4541929" y="1557338"/>
            <a:ext cx="3999103" cy="3442466"/>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747" y="332656"/>
            <a:ext cx="8572560" cy="1143000"/>
          </a:xfrm>
        </p:spPr>
        <p:txBody>
          <a:bodyPr>
            <a:normAutofit fontScale="90000"/>
          </a:bodyPr>
          <a:lstStyle/>
          <a:p>
            <a:pPr algn="r"/>
            <a:r>
              <a:rPr lang="pt-BR" sz="3200" dirty="0"/>
              <a:t>Exemplo de uma operação: controlar o faturamento </a:t>
            </a:r>
            <a:br>
              <a:rPr lang="pt-BR" sz="3200" dirty="0"/>
            </a:br>
            <a:r>
              <a:rPr lang="pt-BR" sz="3200" dirty="0"/>
              <a:t>de uma empresa que vende apenas 4 produtos</a:t>
            </a:r>
            <a:endParaRPr lang="pt-BR" sz="3200" dirty="0"/>
          </a:p>
        </p:txBody>
      </p:sp>
      <p:sp>
        <p:nvSpPr>
          <p:cNvPr id="3" name="Espaço Reservado para Conteúdo 2"/>
          <p:cNvSpPr>
            <a:spLocks noGrp="1"/>
          </p:cNvSpPr>
          <p:nvPr>
            <p:ph idx="1"/>
          </p:nvPr>
        </p:nvSpPr>
        <p:spPr>
          <a:xfrm>
            <a:off x="611189" y="1556792"/>
            <a:ext cx="7921624" cy="3848532"/>
          </a:xfrm>
        </p:spPr>
        <p:txBody>
          <a:bodyPr>
            <a:noAutofit/>
          </a:bodyPr>
          <a:lstStyle/>
          <a:p>
            <a:r>
              <a:rPr lang="pt-BR" sz="2200" dirty="0"/>
              <a:t>Seria trabalhoso digitar a mesma fórmula 12 vezes. Posiciona-se o cursor sobre a célula F4, usa-se Copiar (CTRL+C) p/que o PC copie o conteúdo de F4.</a:t>
            </a:r>
            <a:endParaRPr lang="pt-BR" sz="2200" dirty="0"/>
          </a:p>
          <a:p>
            <a:r>
              <a:rPr lang="pt-BR" sz="2200" dirty="0"/>
              <a:t>Seleciona-se da célula F5 a F15. Clica-se sobre F5 e, mantendo o botão do mouse pressionado, arrasta-o até F15, e pressiona-se ENTER. </a:t>
            </a:r>
            <a:endParaRPr lang="pt-BR" sz="2200" dirty="0"/>
          </a:p>
          <a:p>
            <a:r>
              <a:rPr lang="pt-BR" sz="2200" dirty="0"/>
              <a:t>O </a:t>
            </a:r>
            <a:r>
              <a:rPr lang="pt-BR" sz="2200" dirty="0" err="1"/>
              <a:t>excel</a:t>
            </a:r>
            <a:r>
              <a:rPr lang="pt-BR" sz="2200" dirty="0"/>
              <a:t> percebe que a fórmula mudou de linha e altera o seu conteúdo, adequando a fórmula para cada linha, em F5 será escrito =B5+C5+D5+E5, e assim por diante.</a:t>
            </a:r>
            <a:endParaRPr lang="pt-BR" sz="2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35699"/>
            <a:ext cx="8229600" cy="1143000"/>
          </a:xfrm>
        </p:spPr>
        <p:txBody>
          <a:bodyPr>
            <a:normAutofit/>
          </a:bodyPr>
          <a:lstStyle/>
          <a:p>
            <a:pPr algn="r"/>
            <a:r>
              <a:rPr lang="pt-BR" sz="3600" dirty="0"/>
              <a:t>Componentes de um PC</a:t>
            </a:r>
            <a:endParaRPr lang="pt-BR" sz="3600" dirty="0"/>
          </a:p>
        </p:txBody>
      </p:sp>
      <p:sp>
        <p:nvSpPr>
          <p:cNvPr id="3" name="Espaço Reservado para Conteúdo 2"/>
          <p:cNvSpPr>
            <a:spLocks noGrp="1"/>
          </p:cNvSpPr>
          <p:nvPr>
            <p:ph idx="1"/>
          </p:nvPr>
        </p:nvSpPr>
        <p:spPr>
          <a:xfrm>
            <a:off x="611188" y="1816877"/>
            <a:ext cx="7921625" cy="3929090"/>
          </a:xfrm>
        </p:spPr>
        <p:txBody>
          <a:bodyPr>
            <a:normAutofit/>
          </a:bodyPr>
          <a:lstStyle/>
          <a:p>
            <a:r>
              <a:rPr lang="pt-BR" sz="2800" dirty="0"/>
              <a:t>PLACA DE VÍDEO</a:t>
            </a:r>
            <a:endParaRPr lang="pt-BR" sz="2800" dirty="0"/>
          </a:p>
          <a:p>
            <a:endParaRPr lang="pt-BR" sz="2800" dirty="0"/>
          </a:p>
          <a:p>
            <a:r>
              <a:rPr lang="pt-BR" sz="2800" dirty="0"/>
              <a:t>PLACA DE REDE</a:t>
            </a:r>
            <a:endParaRPr lang="pt-BR" sz="2800" dirty="0"/>
          </a:p>
          <a:p>
            <a:endParaRPr lang="pt-BR" sz="2800" dirty="0"/>
          </a:p>
          <a:p>
            <a:r>
              <a:rPr lang="pt-BR" sz="2800" dirty="0"/>
              <a:t>TECLADO E MOUSE</a:t>
            </a:r>
            <a:endParaRPr lang="pt-BR" sz="2800" dirty="0"/>
          </a:p>
          <a:p>
            <a:endParaRPr lang="pt-BR" sz="2800" dirty="0"/>
          </a:p>
          <a:p>
            <a:r>
              <a:rPr lang="pt-BR" sz="2800" dirty="0"/>
              <a:t>MONITOR</a:t>
            </a:r>
            <a:endParaRPr lang="pt-BR" sz="2800" dirty="0"/>
          </a:p>
        </p:txBody>
      </p:sp>
      <p:pic>
        <p:nvPicPr>
          <p:cNvPr id="4" name="Imagem 3" descr="PLACA DE VIDEO.jpg"/>
          <p:cNvPicPr>
            <a:picLocks noChangeAspect="1"/>
          </p:cNvPicPr>
          <p:nvPr/>
        </p:nvPicPr>
        <p:blipFill>
          <a:blip r:embed="rId1" cstate="print"/>
          <a:stretch>
            <a:fillRect/>
          </a:stretch>
        </p:blipFill>
        <p:spPr>
          <a:xfrm>
            <a:off x="3790009" y="1628775"/>
            <a:ext cx="1714512" cy="1390889"/>
          </a:xfrm>
          <a:prstGeom prst="rect">
            <a:avLst/>
          </a:prstGeom>
        </p:spPr>
      </p:pic>
      <p:pic>
        <p:nvPicPr>
          <p:cNvPr id="5" name="Imagem 4" descr="PLACA DE REDE.jpg"/>
          <p:cNvPicPr>
            <a:picLocks noChangeAspect="1"/>
          </p:cNvPicPr>
          <p:nvPr/>
        </p:nvPicPr>
        <p:blipFill>
          <a:blip r:embed="rId2" cstate="print"/>
          <a:stretch>
            <a:fillRect/>
          </a:stretch>
        </p:blipFill>
        <p:spPr>
          <a:xfrm>
            <a:off x="5573289" y="2463468"/>
            <a:ext cx="1905750" cy="1209678"/>
          </a:xfrm>
          <a:prstGeom prst="rect">
            <a:avLst/>
          </a:prstGeom>
        </p:spPr>
      </p:pic>
      <p:pic>
        <p:nvPicPr>
          <p:cNvPr id="6" name="Imagem 5" descr="TECLADO E MOUSW.jpg"/>
          <p:cNvPicPr>
            <a:picLocks noChangeAspect="1"/>
          </p:cNvPicPr>
          <p:nvPr/>
        </p:nvPicPr>
        <p:blipFill>
          <a:blip r:embed="rId3" cstate="print"/>
          <a:stretch>
            <a:fillRect/>
          </a:stretch>
        </p:blipFill>
        <p:spPr>
          <a:xfrm>
            <a:off x="3923928" y="3501008"/>
            <a:ext cx="2106875" cy="1252541"/>
          </a:xfrm>
          <a:prstGeom prst="rect">
            <a:avLst/>
          </a:prstGeom>
        </p:spPr>
      </p:pic>
      <p:pic>
        <p:nvPicPr>
          <p:cNvPr id="7" name="Imagem 6" descr="MONITOR.jpg"/>
          <p:cNvPicPr>
            <a:picLocks noChangeAspect="1"/>
          </p:cNvPicPr>
          <p:nvPr/>
        </p:nvPicPr>
        <p:blipFill>
          <a:blip r:embed="rId4" cstate="print"/>
          <a:stretch>
            <a:fillRect/>
          </a:stretch>
        </p:blipFill>
        <p:spPr>
          <a:xfrm>
            <a:off x="5747083" y="4753548"/>
            <a:ext cx="1777245" cy="1555089"/>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type="body" sz="half" idx="2"/>
          </p:nvPr>
        </p:nvSpPr>
        <p:spPr>
          <a:xfrm>
            <a:off x="611560" y="1557338"/>
            <a:ext cx="4320480" cy="4176463"/>
          </a:xfrm>
        </p:spPr>
        <p:txBody>
          <a:bodyPr>
            <a:noAutofit/>
          </a:bodyPr>
          <a:lstStyle/>
          <a:p>
            <a:r>
              <a:rPr lang="pt-BR" sz="2800" dirty="0"/>
              <a:t>Fórmula para o faturamento anual:</a:t>
            </a:r>
            <a:endParaRPr lang="pt-BR" sz="2800" dirty="0"/>
          </a:p>
          <a:p>
            <a:pPr lvl="1"/>
            <a:r>
              <a:rPr lang="pt-BR" sz="2000" dirty="0"/>
              <a:t>Não é preciso digitar a fórmula.</a:t>
            </a:r>
            <a:endParaRPr lang="pt-BR" sz="2000" dirty="0"/>
          </a:p>
        </p:txBody>
      </p:sp>
      <p:sp>
        <p:nvSpPr>
          <p:cNvPr id="2" name="Título 1"/>
          <p:cNvSpPr>
            <a:spLocks noGrp="1"/>
          </p:cNvSpPr>
          <p:nvPr>
            <p:ph type="ctrTitle"/>
          </p:nvPr>
        </p:nvSpPr>
        <p:spPr>
          <a:xfrm>
            <a:off x="611560" y="260648"/>
            <a:ext cx="7916416" cy="1016864"/>
          </a:xfrm>
        </p:spPr>
        <p:txBody>
          <a:bodyPr>
            <a:normAutofit fontScale="90000"/>
          </a:bodyPr>
          <a:lstStyle/>
          <a:p>
            <a:r>
              <a:rPr lang="pt-BR" dirty="0"/>
              <a:t>Exemplo de uma operação: controlar o faturamento de uma empresa que vende apenas 4 produtos</a:t>
            </a:r>
            <a:endParaRPr lang="pt-BR" sz="3600" dirty="0"/>
          </a:p>
        </p:txBody>
      </p:sp>
      <p:pic>
        <p:nvPicPr>
          <p:cNvPr id="128002" name="Picture 2"/>
          <p:cNvPicPr>
            <a:picLocks noChangeAspect="1" noChangeArrowheads="1"/>
          </p:cNvPicPr>
          <p:nvPr/>
        </p:nvPicPr>
        <p:blipFill>
          <a:blip r:embed="rId1" cstate="print"/>
          <a:srcRect/>
          <a:stretch>
            <a:fillRect/>
          </a:stretch>
        </p:blipFill>
        <p:spPr bwMode="auto">
          <a:xfrm>
            <a:off x="4567163" y="2204864"/>
            <a:ext cx="3960813" cy="2599352"/>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8" y="102981"/>
            <a:ext cx="7921626" cy="1021763"/>
          </a:xfrm>
        </p:spPr>
        <p:txBody>
          <a:bodyPr>
            <a:normAutofit/>
          </a:bodyPr>
          <a:lstStyle/>
          <a:p>
            <a:pPr algn="r"/>
            <a:r>
              <a:rPr lang="pt-BR" sz="3600" dirty="0"/>
              <a:t>Outra forma de fazer!</a:t>
            </a:r>
            <a:endParaRPr lang="pt-BR" sz="3600" dirty="0"/>
          </a:p>
        </p:txBody>
      </p:sp>
      <p:sp>
        <p:nvSpPr>
          <p:cNvPr id="3" name="Espaço Reservado para Conteúdo 2"/>
          <p:cNvSpPr>
            <a:spLocks noGrp="1"/>
          </p:cNvSpPr>
          <p:nvPr>
            <p:ph idx="1"/>
          </p:nvPr>
        </p:nvSpPr>
        <p:spPr>
          <a:xfrm>
            <a:off x="604929" y="1557338"/>
            <a:ext cx="7927884" cy="4588562"/>
          </a:xfrm>
        </p:spPr>
        <p:txBody>
          <a:bodyPr>
            <a:normAutofit/>
          </a:bodyPr>
          <a:lstStyle/>
          <a:p>
            <a:r>
              <a:rPr lang="pt-BR" sz="2600" dirty="0"/>
              <a:t>Quando a fórmula for muito grande, usa-se a função ‘SOMA’ do Excel 2007, que facilita o cálculo, somando todas as células especificadas. Assim, na célula B17, a fórmula será:</a:t>
            </a:r>
            <a:endParaRPr lang="pt-BR" sz="2600" dirty="0"/>
          </a:p>
          <a:p>
            <a:endParaRPr lang="pt-BR" sz="2600" dirty="0"/>
          </a:p>
        </p:txBody>
      </p:sp>
      <p:graphicFrame>
        <p:nvGraphicFramePr>
          <p:cNvPr id="4" name="Tabela 3"/>
          <p:cNvGraphicFramePr>
            <a:graphicFrameLocks noGrp="1"/>
          </p:cNvGraphicFramePr>
          <p:nvPr/>
        </p:nvGraphicFramePr>
        <p:xfrm>
          <a:off x="2488613" y="4149080"/>
          <a:ext cx="4166774" cy="1224136"/>
        </p:xfrm>
        <a:graphic>
          <a:graphicData uri="http://schemas.openxmlformats.org/drawingml/2006/table">
            <a:tbl>
              <a:tblPr/>
              <a:tblGrid>
                <a:gridCol w="1332398"/>
                <a:gridCol w="2834376"/>
              </a:tblGrid>
              <a:tr h="612068">
                <a:tc>
                  <a:txBody>
                    <a:bodyPr/>
                    <a:lstStyle/>
                    <a:p>
                      <a:pPr algn="ctr">
                        <a:lnSpc>
                          <a:spcPct val="150000"/>
                        </a:lnSpc>
                        <a:spcAft>
                          <a:spcPts val="0"/>
                        </a:spcAft>
                      </a:pPr>
                      <a:r>
                        <a:rPr lang="pt-BR" sz="2400" b="1" dirty="0">
                          <a:latin typeface="+mj-lt"/>
                          <a:ea typeface="Calibri" panose="020F0502020204030204"/>
                          <a:cs typeface="Times New Roman" panose="02020603050405020304"/>
                        </a:rPr>
                        <a:t>Célula</a:t>
                      </a:r>
                      <a:endParaRPr lang="pt-BR" sz="2400" dirty="0">
                        <a:latin typeface="+mj-lt"/>
                        <a:ea typeface="Calibri" panose="020F0502020204030204"/>
                        <a:cs typeface="Times New Roman" panose="02020603050405020304"/>
                      </a:endParaRPr>
                    </a:p>
                  </a:txBody>
                  <a:tcPr marL="0" marR="0" marT="0" marB="0">
                    <a:lnL w="12700" cap="flat" cmpd="sng" algn="ctr">
                      <a:solidFill>
                        <a:srgbClr val="ACA899"/>
                      </a:solidFill>
                      <a:prstDash val="solid"/>
                      <a:round/>
                      <a:headEnd type="none" w="med" len="med"/>
                      <a:tailEnd type="none" w="med" len="med"/>
                    </a:lnL>
                    <a:lnR w="12700" cap="flat" cmpd="sng" algn="ctr">
                      <a:solidFill>
                        <a:srgbClr val="ACA899"/>
                      </a:solidFill>
                      <a:prstDash val="solid"/>
                      <a:round/>
                      <a:headEnd type="none" w="med" len="med"/>
                      <a:tailEnd type="none" w="med" len="med"/>
                    </a:lnR>
                    <a:lnT w="12700" cap="flat" cmpd="sng" algn="ctr">
                      <a:solidFill>
                        <a:srgbClr val="ACA899"/>
                      </a:solidFill>
                      <a:prstDash val="solid"/>
                      <a:round/>
                      <a:headEnd type="none" w="med" len="med"/>
                      <a:tailEnd type="none" w="med" len="med"/>
                    </a:lnT>
                    <a:lnB w="12700" cap="flat" cmpd="sng" algn="ctr">
                      <a:solidFill>
                        <a:srgbClr val="ACA899"/>
                      </a:solidFill>
                      <a:prstDash val="solid"/>
                      <a:round/>
                      <a:headEnd type="none" w="med" len="med"/>
                      <a:tailEnd type="none" w="med" len="med"/>
                    </a:lnB>
                    <a:noFill/>
                  </a:tcPr>
                </a:tc>
                <a:tc>
                  <a:txBody>
                    <a:bodyPr/>
                    <a:lstStyle/>
                    <a:p>
                      <a:pPr algn="ctr">
                        <a:lnSpc>
                          <a:spcPct val="150000"/>
                        </a:lnSpc>
                        <a:spcAft>
                          <a:spcPts val="0"/>
                        </a:spcAft>
                      </a:pPr>
                      <a:r>
                        <a:rPr lang="pt-BR" sz="2400" b="1" dirty="0">
                          <a:latin typeface="+mj-lt"/>
                          <a:ea typeface="Calibri" panose="020F0502020204030204"/>
                          <a:cs typeface="Times New Roman" panose="02020603050405020304"/>
                        </a:rPr>
                        <a:t>Fórmula</a:t>
                      </a:r>
                      <a:endParaRPr lang="pt-BR" sz="2400" dirty="0">
                        <a:latin typeface="+mj-lt"/>
                        <a:ea typeface="Calibri" panose="020F0502020204030204"/>
                        <a:cs typeface="Times New Roman" panose="02020603050405020304"/>
                      </a:endParaRPr>
                    </a:p>
                  </a:txBody>
                  <a:tcPr marL="0" marR="0" marT="0" marB="0">
                    <a:lnL w="12700" cap="flat" cmpd="sng" algn="ctr">
                      <a:solidFill>
                        <a:srgbClr val="ACA899"/>
                      </a:solidFill>
                      <a:prstDash val="solid"/>
                      <a:round/>
                      <a:headEnd type="none" w="med" len="med"/>
                      <a:tailEnd type="none" w="med" len="med"/>
                    </a:lnL>
                    <a:lnR w="12700" cap="flat" cmpd="sng" algn="ctr">
                      <a:solidFill>
                        <a:srgbClr val="ECE9D8"/>
                      </a:solidFill>
                      <a:prstDash val="solid"/>
                      <a:round/>
                      <a:headEnd type="none" w="med" len="med"/>
                      <a:tailEnd type="none" w="med" len="med"/>
                    </a:lnR>
                    <a:lnT w="12700" cap="flat" cmpd="sng" algn="ctr">
                      <a:solidFill>
                        <a:srgbClr val="ACA899"/>
                      </a:solidFill>
                      <a:prstDash val="solid"/>
                      <a:round/>
                      <a:headEnd type="none" w="med" len="med"/>
                      <a:tailEnd type="none" w="med" len="med"/>
                    </a:lnT>
                    <a:lnB w="12700" cap="flat" cmpd="sng" algn="ctr">
                      <a:solidFill>
                        <a:srgbClr val="ACA899"/>
                      </a:solidFill>
                      <a:prstDash val="solid"/>
                      <a:round/>
                      <a:headEnd type="none" w="med" len="med"/>
                      <a:tailEnd type="none" w="med" len="med"/>
                    </a:lnB>
                    <a:noFill/>
                  </a:tcPr>
                </a:tc>
              </a:tr>
              <a:tr h="612068">
                <a:tc>
                  <a:txBody>
                    <a:bodyPr/>
                    <a:lstStyle/>
                    <a:p>
                      <a:pPr algn="ctr">
                        <a:lnSpc>
                          <a:spcPct val="150000"/>
                        </a:lnSpc>
                        <a:spcAft>
                          <a:spcPts val="0"/>
                        </a:spcAft>
                      </a:pPr>
                      <a:r>
                        <a:rPr lang="pt-BR" sz="2400">
                          <a:latin typeface="+mj-lt"/>
                          <a:ea typeface="Calibri" panose="020F0502020204030204"/>
                          <a:cs typeface="Times New Roman" panose="02020603050405020304"/>
                        </a:rPr>
                        <a:t>B17</a:t>
                      </a:r>
                      <a:endParaRPr lang="pt-BR" sz="2400">
                        <a:latin typeface="+mj-lt"/>
                        <a:ea typeface="Calibri" panose="020F0502020204030204"/>
                        <a:cs typeface="Times New Roman" panose="02020603050405020304"/>
                      </a:endParaRPr>
                    </a:p>
                  </a:txBody>
                  <a:tcPr marL="0" marR="0" marT="0" marB="0">
                    <a:lnL w="12700" cap="flat" cmpd="sng" algn="ctr">
                      <a:solidFill>
                        <a:srgbClr val="ACA899"/>
                      </a:solidFill>
                      <a:prstDash val="solid"/>
                      <a:round/>
                      <a:headEnd type="none" w="med" len="med"/>
                      <a:tailEnd type="none" w="med" len="med"/>
                    </a:lnL>
                    <a:lnR w="12700" cap="flat" cmpd="sng" algn="ctr">
                      <a:solidFill>
                        <a:srgbClr val="ACA899"/>
                      </a:solidFill>
                      <a:prstDash val="solid"/>
                      <a:round/>
                      <a:headEnd type="none" w="med" len="med"/>
                      <a:tailEnd type="none" w="med" len="med"/>
                    </a:lnR>
                    <a:lnT w="12700" cap="flat" cmpd="sng" algn="ctr">
                      <a:solidFill>
                        <a:srgbClr val="ACA899"/>
                      </a:solidFill>
                      <a:prstDash val="solid"/>
                      <a:round/>
                      <a:headEnd type="none" w="med" len="med"/>
                      <a:tailEnd type="none" w="med" len="med"/>
                    </a:lnT>
                    <a:lnB w="12700" cap="flat" cmpd="sng" algn="ctr">
                      <a:solidFill>
                        <a:srgbClr val="ECE9D8"/>
                      </a:solidFill>
                      <a:prstDash val="solid"/>
                      <a:round/>
                      <a:headEnd type="none" w="med" len="med"/>
                      <a:tailEnd type="none" w="med" len="med"/>
                    </a:lnB>
                  </a:tcPr>
                </a:tc>
                <a:tc>
                  <a:txBody>
                    <a:bodyPr/>
                    <a:lstStyle/>
                    <a:p>
                      <a:pPr algn="ctr">
                        <a:lnSpc>
                          <a:spcPct val="150000"/>
                        </a:lnSpc>
                        <a:spcAft>
                          <a:spcPts val="0"/>
                        </a:spcAft>
                      </a:pPr>
                      <a:r>
                        <a:rPr lang="pt-BR" sz="2400" dirty="0">
                          <a:latin typeface="+mj-lt"/>
                          <a:ea typeface="Calibri" panose="020F0502020204030204"/>
                          <a:cs typeface="Times New Roman" panose="02020603050405020304"/>
                        </a:rPr>
                        <a:t>=SOMA (B4:B15)</a:t>
                      </a:r>
                      <a:endParaRPr lang="pt-BR" sz="2400" dirty="0">
                        <a:latin typeface="+mj-lt"/>
                        <a:ea typeface="Calibri" panose="020F0502020204030204"/>
                        <a:cs typeface="Times New Roman" panose="02020603050405020304"/>
                      </a:endParaRPr>
                    </a:p>
                  </a:txBody>
                  <a:tcPr marL="0" marR="0" marT="0" marB="0">
                    <a:lnL w="12700" cap="flat" cmpd="sng" algn="ctr">
                      <a:solidFill>
                        <a:srgbClr val="ACA899"/>
                      </a:solidFill>
                      <a:prstDash val="solid"/>
                      <a:round/>
                      <a:headEnd type="none" w="med" len="med"/>
                      <a:tailEnd type="none" w="med" len="med"/>
                    </a:lnL>
                    <a:lnR w="12700" cap="flat" cmpd="sng" algn="ctr">
                      <a:solidFill>
                        <a:srgbClr val="ECE9D8"/>
                      </a:solidFill>
                      <a:prstDash val="solid"/>
                      <a:round/>
                      <a:headEnd type="none" w="med" len="med"/>
                      <a:tailEnd type="none" w="med" len="med"/>
                    </a:lnR>
                    <a:lnT w="12700" cap="flat" cmpd="sng" algn="ctr">
                      <a:solidFill>
                        <a:srgbClr val="ACA899"/>
                      </a:solidFill>
                      <a:prstDash val="solid"/>
                      <a:round/>
                      <a:headEnd type="none" w="med" len="med"/>
                      <a:tailEnd type="none" w="med" len="med"/>
                    </a:lnT>
                    <a:lnB w="12700" cap="flat" cmpd="sng" algn="ctr">
                      <a:solidFill>
                        <a:srgbClr val="ECE9D8"/>
                      </a:solidFill>
                      <a:prstDash val="solid"/>
                      <a:round/>
                      <a:headEnd type="none" w="med" len="med"/>
                      <a:tailEnd type="none" w="med" len="med"/>
                    </a:lnB>
                  </a:tcPr>
                </a:tc>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609204" y="1557338"/>
            <a:ext cx="7923609" cy="5308642"/>
          </a:xfrm>
        </p:spPr>
        <p:txBody>
          <a:bodyPr>
            <a:normAutofit/>
          </a:bodyPr>
          <a:lstStyle/>
          <a:p>
            <a:r>
              <a:rPr lang="pt-BR" sz="2600" dirty="0"/>
              <a:t>A notação ‘B4:B15’ indica que devem ser utilizadas todas as células no intervalo de B4 até B15. Assim, esta fórmula irá somar os valores em todas estas células e exibir o resultado na célula B17.</a:t>
            </a:r>
            <a:endParaRPr lang="pt-BR" sz="2600" dirty="0"/>
          </a:p>
          <a:p>
            <a:endParaRPr lang="pt-BR" sz="2600" dirty="0"/>
          </a:p>
        </p:txBody>
      </p:sp>
      <p:pic>
        <p:nvPicPr>
          <p:cNvPr id="131074" name="Imagem 241"/>
          <p:cNvPicPr>
            <a:picLocks noChangeAspect="1" noChangeArrowheads="1"/>
          </p:cNvPicPr>
          <p:nvPr/>
        </p:nvPicPr>
        <p:blipFill>
          <a:blip r:embed="rId1" cstate="print"/>
          <a:srcRect/>
          <a:stretch>
            <a:fillRect/>
          </a:stretch>
        </p:blipFill>
        <p:spPr bwMode="auto">
          <a:xfrm>
            <a:off x="2340339" y="3429000"/>
            <a:ext cx="4463322" cy="2860370"/>
          </a:xfrm>
          <a:prstGeom prst="rect">
            <a:avLst/>
          </a:prstGeom>
          <a:noFill/>
          <a:ln w="9525">
            <a:noFill/>
            <a:miter lim="800000"/>
            <a:headEnd/>
            <a:tailEnd/>
          </a:ln>
        </p:spPr>
      </p:pic>
      <p:sp>
        <p:nvSpPr>
          <p:cNvPr id="4" name="Título 1"/>
          <p:cNvSpPr>
            <a:spLocks noGrp="1"/>
          </p:cNvSpPr>
          <p:nvPr>
            <p:ph type="title"/>
          </p:nvPr>
        </p:nvSpPr>
        <p:spPr>
          <a:xfrm>
            <a:off x="611188" y="102981"/>
            <a:ext cx="7921626" cy="1021763"/>
          </a:xfrm>
        </p:spPr>
        <p:txBody>
          <a:bodyPr>
            <a:normAutofit/>
          </a:bodyPr>
          <a:lstStyle/>
          <a:p>
            <a:pPr algn="r"/>
            <a:r>
              <a:rPr lang="pt-BR" sz="3600" dirty="0"/>
              <a:t>Outra forma de fazer!</a:t>
            </a:r>
            <a:endParaRPr lang="pt-BR" sz="36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9201" y="19797"/>
            <a:ext cx="8229600" cy="1143000"/>
          </a:xfrm>
        </p:spPr>
        <p:txBody>
          <a:bodyPr>
            <a:normAutofit/>
          </a:bodyPr>
          <a:lstStyle/>
          <a:p>
            <a:pPr algn="r"/>
            <a:r>
              <a:rPr lang="pt-BR" sz="3600" dirty="0"/>
              <a:t>Continuando...</a:t>
            </a:r>
            <a:endParaRPr lang="pt-BR" sz="3600" dirty="0"/>
          </a:p>
        </p:txBody>
      </p:sp>
      <p:sp>
        <p:nvSpPr>
          <p:cNvPr id="3" name="Espaço Reservado para Conteúdo 2"/>
          <p:cNvSpPr>
            <a:spLocks noGrp="1"/>
          </p:cNvSpPr>
          <p:nvPr>
            <p:ph idx="1"/>
          </p:nvPr>
        </p:nvSpPr>
        <p:spPr>
          <a:xfrm>
            <a:off x="611188" y="1557338"/>
            <a:ext cx="7921625" cy="4701338"/>
          </a:xfrm>
        </p:spPr>
        <p:txBody>
          <a:bodyPr>
            <a:normAutofit/>
          </a:bodyPr>
          <a:lstStyle/>
          <a:p>
            <a:r>
              <a:rPr lang="pt-BR" sz="2600" dirty="0"/>
              <a:t>Agora, é preciso copiar a fórmula para as células de C17, D17 e E17. Pode-se usar o mesmo procedimento que já foi feito para o faturamento de cada produto. </a:t>
            </a:r>
            <a:endParaRPr lang="pt-BR" sz="2600" dirty="0"/>
          </a:p>
          <a:p>
            <a:r>
              <a:rPr lang="pt-BR" sz="2600" dirty="0"/>
              <a:t>O </a:t>
            </a:r>
            <a:r>
              <a:rPr lang="pt-BR" sz="2600" dirty="0" err="1"/>
              <a:t>excel</a:t>
            </a:r>
            <a:r>
              <a:rPr lang="pt-BR" sz="2600" dirty="0"/>
              <a:t> perceberá que elas foram colocadas em outra coluna e ajustará as referências das colunas automaticamente. Assim, após copiar a fórmula para a coluna C17, ter-se-á =Soma (C4:C15); na célula D17 aparecerá =Soma (D4:D15), e assim por diante.</a:t>
            </a:r>
            <a:endParaRPr lang="pt-BR" sz="2600" dirty="0"/>
          </a:p>
          <a:p>
            <a:endParaRPr lang="pt-BR" sz="26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4046" y="44624"/>
            <a:ext cx="8229600" cy="1143000"/>
          </a:xfrm>
        </p:spPr>
        <p:txBody>
          <a:bodyPr>
            <a:normAutofit/>
          </a:bodyPr>
          <a:lstStyle/>
          <a:p>
            <a:pPr algn="r"/>
            <a:r>
              <a:rPr lang="pt-BR" sz="3600" dirty="0"/>
              <a:t>Finalizando</a:t>
            </a:r>
            <a:endParaRPr lang="pt-BR" sz="3600" dirty="0"/>
          </a:p>
        </p:txBody>
      </p:sp>
      <p:sp>
        <p:nvSpPr>
          <p:cNvPr id="3" name="Espaço Reservado para Conteúdo 2"/>
          <p:cNvSpPr>
            <a:spLocks noGrp="1"/>
          </p:cNvSpPr>
          <p:nvPr>
            <p:ph idx="1"/>
          </p:nvPr>
        </p:nvSpPr>
        <p:spPr>
          <a:xfrm>
            <a:off x="611188" y="1557338"/>
            <a:ext cx="7892458" cy="4372538"/>
          </a:xfrm>
        </p:spPr>
        <p:txBody>
          <a:bodyPr>
            <a:normAutofit/>
          </a:bodyPr>
          <a:lstStyle/>
          <a:p>
            <a:r>
              <a:rPr lang="pt-BR" sz="2600" dirty="0"/>
              <a:t>Agora, a planilha está completa e basta digitar os valores unitários relativos a cada mês e a cada tipo de produto, das linhas 4 a 15, em B até E. </a:t>
            </a:r>
            <a:endParaRPr lang="pt-BR" sz="2600" dirty="0"/>
          </a:p>
          <a:p>
            <a:r>
              <a:rPr lang="pt-BR" sz="2600" dirty="0"/>
              <a:t>O Excel apresentará, automaticamente, os valores da linha 17 e da coluna F. </a:t>
            </a:r>
            <a:endParaRPr lang="pt-BR" sz="2600" dirty="0"/>
          </a:p>
          <a:p>
            <a:r>
              <a:rPr lang="pt-BR" sz="2600" dirty="0"/>
              <a:t>A rapidez é uma das grandes vantagens dos programas de planilha. </a:t>
            </a:r>
            <a:endParaRPr lang="pt-BR" sz="2600" dirty="0"/>
          </a:p>
          <a:p>
            <a:r>
              <a:rPr lang="pt-BR" sz="2600" dirty="0"/>
              <a:t>Ao se cometer um erro ou desejar modificar o valor de uma célula, basta digitar o valor correto e todos os outros valores serão atualizados automaticamente.</a:t>
            </a:r>
            <a:endParaRPr lang="pt-BR" sz="26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9549" y="8018"/>
            <a:ext cx="8229600" cy="1143000"/>
          </a:xfrm>
        </p:spPr>
        <p:txBody>
          <a:bodyPr>
            <a:normAutofit/>
          </a:bodyPr>
          <a:lstStyle/>
          <a:p>
            <a:pPr algn="r"/>
            <a:r>
              <a:rPr lang="pt-BR" sz="3600" dirty="0"/>
              <a:t>Funções de Planilhas</a:t>
            </a:r>
            <a:endParaRPr lang="pt-BR" sz="3600" dirty="0"/>
          </a:p>
        </p:txBody>
      </p:sp>
      <p:sp>
        <p:nvSpPr>
          <p:cNvPr id="3" name="Espaço Reservado para Conteúdo 2"/>
          <p:cNvSpPr>
            <a:spLocks noGrp="1"/>
          </p:cNvSpPr>
          <p:nvPr>
            <p:ph idx="1"/>
          </p:nvPr>
        </p:nvSpPr>
        <p:spPr>
          <a:xfrm>
            <a:off x="628499" y="1557338"/>
            <a:ext cx="7904314" cy="4588562"/>
          </a:xfrm>
        </p:spPr>
        <p:txBody>
          <a:bodyPr>
            <a:noAutofit/>
          </a:bodyPr>
          <a:lstStyle/>
          <a:p>
            <a:r>
              <a:rPr lang="pt-BR" sz="2400" dirty="0"/>
              <a:t>São comandos mais compactos e rápidos para se executar fórmulas, sendo possível fazer operações complexas com uma única fórmula, são elas:</a:t>
            </a:r>
            <a:endParaRPr lang="pt-BR" sz="2400" dirty="0"/>
          </a:p>
          <a:p>
            <a:pPr lvl="0"/>
            <a:r>
              <a:rPr lang="pt-BR" sz="2400" dirty="0"/>
              <a:t>financeiras - para calcular juros, rendimento de aplicações, depreciação de ativos, etc.;</a:t>
            </a:r>
            <a:endParaRPr lang="pt-BR" sz="2400" dirty="0"/>
          </a:p>
          <a:p>
            <a:pPr lvl="0"/>
            <a:r>
              <a:rPr lang="pt-BR" sz="2400" dirty="0"/>
              <a:t>matemáticas e trigonométricas - calculam raiz quadrada, fatorial, seno, tangente, etc.;</a:t>
            </a:r>
            <a:endParaRPr lang="pt-BR" sz="2400" dirty="0"/>
          </a:p>
          <a:p>
            <a:pPr lvl="0"/>
            <a:r>
              <a:rPr lang="pt-BR" sz="2400" dirty="0"/>
              <a:t>estatísticas - média de valores, valores máximos e mínimos de uma lista, desvio padrão, distribuições, etc.; </a:t>
            </a:r>
            <a:endParaRPr lang="pt-BR" sz="2400" dirty="0"/>
          </a:p>
          <a:p>
            <a:pPr lvl="0"/>
            <a:r>
              <a:rPr lang="pt-BR" sz="2400" dirty="0"/>
              <a:t>lógicas - comparam células e apresentam valores que não podem ser calculados com fórmulas tradicionais.</a:t>
            </a:r>
            <a:endParaRPr lang="pt-BR" sz="2400" dirty="0"/>
          </a:p>
          <a:p>
            <a:endParaRPr lang="pt-BR" sz="24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7913" y="0"/>
            <a:ext cx="8229600" cy="1143000"/>
          </a:xfrm>
        </p:spPr>
        <p:txBody>
          <a:bodyPr>
            <a:normAutofit/>
          </a:bodyPr>
          <a:lstStyle/>
          <a:p>
            <a:pPr algn="r"/>
            <a:r>
              <a:rPr lang="pt-BR" sz="3600" dirty="0"/>
              <a:t>Exemplo do Uso de Funções</a:t>
            </a:r>
            <a:endParaRPr lang="pt-BR" sz="3600" dirty="0"/>
          </a:p>
        </p:txBody>
      </p:sp>
      <p:sp>
        <p:nvSpPr>
          <p:cNvPr id="3" name="Espaço Reservado para Conteúdo 2"/>
          <p:cNvSpPr>
            <a:spLocks noGrp="1"/>
          </p:cNvSpPr>
          <p:nvPr>
            <p:ph idx="1"/>
          </p:nvPr>
        </p:nvSpPr>
        <p:spPr>
          <a:xfrm>
            <a:off x="611188" y="1576742"/>
            <a:ext cx="7926325" cy="4804586"/>
          </a:xfrm>
        </p:spPr>
        <p:txBody>
          <a:bodyPr>
            <a:normAutofit/>
          </a:bodyPr>
          <a:lstStyle/>
          <a:p>
            <a:r>
              <a:rPr lang="pt-BR" sz="2600" dirty="0"/>
              <a:t>A função estatística ‘MÉDIA’ e a função lógica ‘SE’, em uma planilha controla a nota dos alunos de uma escola. Se a média for superior a 5, o aluno é aprovado; caso contrário, é reprovado.</a:t>
            </a:r>
            <a:endParaRPr lang="pt-BR" sz="2600" dirty="0"/>
          </a:p>
        </p:txBody>
      </p:sp>
      <p:pic>
        <p:nvPicPr>
          <p:cNvPr id="132098" name="Imagem 242"/>
          <p:cNvPicPr>
            <a:picLocks noChangeAspect="1" noChangeArrowheads="1"/>
          </p:cNvPicPr>
          <p:nvPr/>
        </p:nvPicPr>
        <p:blipFill>
          <a:blip r:embed="rId1" cstate="print"/>
          <a:srcRect/>
          <a:stretch>
            <a:fillRect/>
          </a:stretch>
        </p:blipFill>
        <p:spPr bwMode="auto">
          <a:xfrm>
            <a:off x="2203431" y="3419239"/>
            <a:ext cx="4737138" cy="2386025"/>
          </a:xfrm>
          <a:prstGeom prst="rect">
            <a:avLst/>
          </a:prstGeom>
          <a:noFill/>
          <a:ln w="9525">
            <a:noFill/>
            <a:miter lim="800000"/>
            <a:headEnd/>
            <a:tailEnd/>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7" y="8018"/>
            <a:ext cx="7943117" cy="1143000"/>
          </a:xfrm>
        </p:spPr>
        <p:txBody>
          <a:bodyPr>
            <a:normAutofit/>
          </a:bodyPr>
          <a:lstStyle/>
          <a:p>
            <a:pPr algn="r"/>
            <a:r>
              <a:rPr lang="pt-BR" sz="3600" dirty="0"/>
              <a:t>Continuando...</a:t>
            </a:r>
            <a:endParaRPr lang="pt-BR" sz="3600" dirty="0"/>
          </a:p>
        </p:txBody>
      </p:sp>
      <p:sp>
        <p:nvSpPr>
          <p:cNvPr id="3" name="Espaço Reservado para Conteúdo 2"/>
          <p:cNvSpPr>
            <a:spLocks noGrp="1"/>
          </p:cNvSpPr>
          <p:nvPr>
            <p:ph idx="1"/>
          </p:nvPr>
        </p:nvSpPr>
        <p:spPr>
          <a:xfrm>
            <a:off x="601918" y="1557338"/>
            <a:ext cx="7940164" cy="4876594"/>
          </a:xfrm>
        </p:spPr>
        <p:txBody>
          <a:bodyPr>
            <a:normAutofit/>
          </a:bodyPr>
          <a:lstStyle/>
          <a:p>
            <a:r>
              <a:rPr lang="pt-BR" sz="2600" dirty="0"/>
              <a:t>Para aplicar a média, digita-se a fórmula =Média (B3:E3) na célula F3. Ela indica o próximo passo a ser dado: o cálculo da média das células de B3 a E3 (a média de B3, C3, D3 e E3).</a:t>
            </a:r>
            <a:endParaRPr lang="pt-BR" sz="2600" dirty="0"/>
          </a:p>
          <a:p>
            <a:endParaRPr lang="pt-BR" sz="2600" dirty="0"/>
          </a:p>
        </p:txBody>
      </p:sp>
      <p:pic>
        <p:nvPicPr>
          <p:cNvPr id="133122" name="Imagem 243"/>
          <p:cNvPicPr>
            <a:picLocks noChangeAspect="1" noChangeArrowheads="1"/>
          </p:cNvPicPr>
          <p:nvPr/>
        </p:nvPicPr>
        <p:blipFill>
          <a:blip r:embed="rId1" cstate="print"/>
          <a:srcRect/>
          <a:stretch>
            <a:fillRect/>
          </a:stretch>
        </p:blipFill>
        <p:spPr bwMode="auto">
          <a:xfrm>
            <a:off x="2024266" y="3645024"/>
            <a:ext cx="5095468" cy="2348718"/>
          </a:xfrm>
          <a:prstGeom prst="rect">
            <a:avLst/>
          </a:prstGeom>
          <a:noFill/>
          <a:ln w="9525">
            <a:noFill/>
            <a:miter lim="800000"/>
            <a:headEnd/>
            <a:tailEnd/>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7" y="44624"/>
            <a:ext cx="7921625" cy="1143000"/>
          </a:xfrm>
        </p:spPr>
        <p:txBody>
          <a:bodyPr>
            <a:normAutofit/>
          </a:bodyPr>
          <a:lstStyle/>
          <a:p>
            <a:pPr algn="r"/>
            <a:r>
              <a:rPr lang="pt-BR" sz="3600" dirty="0"/>
              <a:t>Continuando...</a:t>
            </a:r>
            <a:endParaRPr lang="pt-BR" sz="3600" dirty="0"/>
          </a:p>
        </p:txBody>
      </p:sp>
      <p:sp>
        <p:nvSpPr>
          <p:cNvPr id="3" name="Espaço Reservado para Conteúdo 2"/>
          <p:cNvSpPr>
            <a:spLocks noGrp="1"/>
          </p:cNvSpPr>
          <p:nvPr>
            <p:ph idx="1"/>
          </p:nvPr>
        </p:nvSpPr>
        <p:spPr>
          <a:xfrm>
            <a:off x="611188" y="1557338"/>
            <a:ext cx="7921625" cy="1663024"/>
          </a:xfrm>
        </p:spPr>
        <p:txBody>
          <a:bodyPr>
            <a:normAutofit/>
          </a:bodyPr>
          <a:lstStyle/>
          <a:p>
            <a:r>
              <a:rPr lang="pt-BR" sz="2600" dirty="0"/>
              <a:t>Para que o Excel indique se um aluno foi aprovado ou não, a média obtida por ele deve ser comparada com 5. Isto é feito digitando-se a fórmula: </a:t>
            </a:r>
            <a:endParaRPr lang="pt-BR" sz="2600" dirty="0"/>
          </a:p>
          <a:p>
            <a:endParaRPr lang="pt-BR" sz="2600" dirty="0"/>
          </a:p>
        </p:txBody>
      </p:sp>
      <p:pic>
        <p:nvPicPr>
          <p:cNvPr id="134146" name="Imagem 244"/>
          <p:cNvPicPr>
            <a:picLocks noChangeAspect="1" noChangeArrowheads="1"/>
          </p:cNvPicPr>
          <p:nvPr/>
        </p:nvPicPr>
        <p:blipFill>
          <a:blip r:embed="rId1" cstate="print"/>
          <a:srcRect/>
          <a:stretch>
            <a:fillRect/>
          </a:stretch>
        </p:blipFill>
        <p:spPr bwMode="auto">
          <a:xfrm>
            <a:off x="1231893" y="3199474"/>
            <a:ext cx="6680214" cy="2821814"/>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p:nvPr/>
        </p:nvSpPr>
        <p:spPr>
          <a:xfrm>
            <a:off x="589898" y="2420888"/>
            <a:ext cx="7988424" cy="151216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rgbClr val="003300"/>
                </a:solidFill>
                <a:effectLst>
                  <a:outerShdw blurRad="38100" dist="38100" dir="2700000" algn="tl">
                    <a:srgbClr val="000000">
                      <a:alpha val="43137"/>
                    </a:srgbClr>
                  </a:outerShdw>
                </a:effectLst>
                <a:latin typeface="+mj-lt"/>
                <a:ea typeface="+mj-ea"/>
                <a:cs typeface="+mj-cs"/>
              </a:defRPr>
            </a:lvl1pPr>
          </a:lstStyle>
          <a:p>
            <a:r>
              <a:rPr lang="pt-BR" sz="4800" dirty="0">
                <a:latin typeface="Cambria" panose="02040503050406030204" pitchFamily="18" charset="0"/>
                <a:cs typeface="Arial" panose="020B0604020202020204" pitchFamily="34" charset="0"/>
              </a:rPr>
              <a:t>Aula 7</a:t>
            </a:r>
            <a:endParaRPr lang="pt-BR" sz="3600" dirty="0">
              <a:latin typeface="Cambria" panose="02040503050406030204" pitchFamily="18"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2840" y="44624"/>
            <a:ext cx="8229600" cy="1143000"/>
          </a:xfrm>
        </p:spPr>
        <p:txBody>
          <a:bodyPr>
            <a:normAutofit/>
          </a:bodyPr>
          <a:lstStyle/>
          <a:p>
            <a:pPr algn="r"/>
            <a:r>
              <a:rPr lang="pt-BR" sz="3600" dirty="0"/>
              <a:t>Informação X Processamento</a:t>
            </a:r>
            <a:endParaRPr lang="pt-BR" sz="3600" dirty="0"/>
          </a:p>
        </p:txBody>
      </p:sp>
      <p:sp>
        <p:nvSpPr>
          <p:cNvPr id="3" name="Espaço Reservado para Conteúdo 2"/>
          <p:cNvSpPr>
            <a:spLocks noGrp="1"/>
          </p:cNvSpPr>
          <p:nvPr>
            <p:ph idx="1"/>
          </p:nvPr>
        </p:nvSpPr>
        <p:spPr>
          <a:xfrm>
            <a:off x="610815" y="1619482"/>
            <a:ext cx="7921625" cy="3929090"/>
          </a:xfrm>
        </p:spPr>
        <p:txBody>
          <a:bodyPr>
            <a:noAutofit/>
          </a:bodyPr>
          <a:lstStyle/>
          <a:p>
            <a:pPr>
              <a:buFont typeface="Wingdings" panose="05000000000000000000" pitchFamily="2" charset="2"/>
              <a:buChar char="Ø"/>
            </a:pPr>
            <a:r>
              <a:rPr lang="pt-BR" sz="2600" b="1" dirty="0"/>
              <a:t>A Teoria da Informação </a:t>
            </a:r>
            <a:r>
              <a:rPr lang="pt-BR" sz="2600" dirty="0"/>
              <a:t>- Claude Shannon – quando a informação é transmitida estão envolvidos os elementos:</a:t>
            </a:r>
            <a:endParaRPr lang="pt-BR" sz="2600" dirty="0"/>
          </a:p>
          <a:p>
            <a:pPr lvl="1">
              <a:buFont typeface="Arial" panose="020B0604020202020204" pitchFamily="34" charset="0"/>
              <a:buChar char="•"/>
            </a:pPr>
            <a:r>
              <a:rPr lang="pt-BR" sz="2400" dirty="0"/>
              <a:t>Transmissor - parte que envia a informação; </a:t>
            </a:r>
            <a:endParaRPr lang="pt-BR" sz="2400" dirty="0"/>
          </a:p>
          <a:p>
            <a:pPr lvl="1">
              <a:buFont typeface="Arial" panose="020B0604020202020204" pitchFamily="34" charset="0"/>
              <a:buChar char="•"/>
            </a:pPr>
            <a:r>
              <a:rPr lang="pt-BR" sz="2400" dirty="0"/>
              <a:t>Sinal - é a forma de transmissão da informação; </a:t>
            </a:r>
            <a:endParaRPr lang="pt-BR" sz="2400" dirty="0"/>
          </a:p>
          <a:p>
            <a:pPr lvl="1">
              <a:buFont typeface="Arial" panose="020B0604020202020204" pitchFamily="34" charset="0"/>
              <a:buChar char="•"/>
            </a:pPr>
            <a:r>
              <a:rPr lang="pt-BR" sz="2400" dirty="0"/>
              <a:t>Canal - meio utilizado para enviar o sinal; </a:t>
            </a:r>
            <a:endParaRPr lang="pt-BR" sz="2400" dirty="0"/>
          </a:p>
          <a:p>
            <a:pPr lvl="1">
              <a:buFont typeface="Arial" panose="020B0604020202020204" pitchFamily="34" charset="0"/>
              <a:buChar char="•"/>
            </a:pPr>
            <a:r>
              <a:rPr lang="pt-BR" sz="2400" dirty="0"/>
              <a:t>Mensagem - é o conteúdo da informação; </a:t>
            </a:r>
            <a:endParaRPr lang="pt-BR" sz="2400" dirty="0"/>
          </a:p>
          <a:p>
            <a:pPr lvl="1">
              <a:buFont typeface="Arial" panose="020B0604020202020204" pitchFamily="34" charset="0"/>
              <a:buChar char="•"/>
            </a:pPr>
            <a:r>
              <a:rPr lang="pt-BR" sz="2400" dirty="0"/>
              <a:t>Ruído - é o que chega ao receptor além do que foi intencionalmente enviado; </a:t>
            </a:r>
            <a:endParaRPr lang="pt-BR" sz="2400" dirty="0"/>
          </a:p>
          <a:p>
            <a:pPr lvl="1">
              <a:buFont typeface="Arial" panose="020B0604020202020204" pitchFamily="34" charset="0"/>
              <a:buChar char="•"/>
            </a:pPr>
            <a:r>
              <a:rPr lang="pt-BR" sz="2400" dirty="0"/>
              <a:t>Receptor - a parte que recebe a informação. </a:t>
            </a:r>
            <a:endParaRPr lang="pt-BR" sz="24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12984"/>
            <a:ext cx="8229600" cy="1143000"/>
          </a:xfrm>
        </p:spPr>
        <p:txBody>
          <a:bodyPr>
            <a:normAutofit/>
          </a:bodyPr>
          <a:lstStyle/>
          <a:p>
            <a:pPr algn="r"/>
            <a:r>
              <a:rPr lang="pt-BR" sz="3600" dirty="0"/>
              <a:t>Trabalhando com Planilhas</a:t>
            </a:r>
            <a:endParaRPr lang="pt-BR" sz="3600" dirty="0"/>
          </a:p>
        </p:txBody>
      </p:sp>
      <p:sp>
        <p:nvSpPr>
          <p:cNvPr id="3" name="Espaço Reservado para Conteúdo 2"/>
          <p:cNvSpPr>
            <a:spLocks noGrp="1"/>
          </p:cNvSpPr>
          <p:nvPr>
            <p:ph idx="1"/>
          </p:nvPr>
        </p:nvSpPr>
        <p:spPr>
          <a:xfrm>
            <a:off x="611188" y="1291107"/>
            <a:ext cx="7921625" cy="4701338"/>
          </a:xfrm>
        </p:spPr>
        <p:txBody>
          <a:bodyPr/>
          <a:lstStyle/>
          <a:p>
            <a:r>
              <a:rPr lang="pt-BR" sz="2600" dirty="0"/>
              <a:t>A tela padrão do Excel, chamada Pasta de trabalho, é composta por planilhas.</a:t>
            </a:r>
            <a:endParaRPr lang="pt-BR" sz="2600" dirty="0"/>
          </a:p>
          <a:p>
            <a:pPr lvl="1"/>
            <a:r>
              <a:rPr lang="pt-BR" sz="2200" dirty="0"/>
              <a:t>Inicialmente há 3 planilhas. Caso seja preciso mais planilhas, é possível incluí-las, utilizando o comando: (SHIFT + F11) ou se pode clicar com o botão direito do mouse sobre uma planilha, e em seguida em ‘Inserir’. </a:t>
            </a:r>
            <a:endParaRPr lang="pt-BR" sz="2200" b="0" dirty="0"/>
          </a:p>
          <a:p>
            <a:endParaRPr lang="pt-BR" dirty="0"/>
          </a:p>
          <a:p>
            <a:endParaRPr lang="pt-BR" dirty="0"/>
          </a:p>
        </p:txBody>
      </p:sp>
      <p:pic>
        <p:nvPicPr>
          <p:cNvPr id="135170" name="Imagem 155"/>
          <p:cNvPicPr>
            <a:picLocks noChangeAspect="1" noChangeArrowheads="1"/>
          </p:cNvPicPr>
          <p:nvPr/>
        </p:nvPicPr>
        <p:blipFill>
          <a:blip r:embed="rId1" cstate="print"/>
          <a:srcRect/>
          <a:stretch>
            <a:fillRect/>
          </a:stretch>
        </p:blipFill>
        <p:spPr bwMode="auto">
          <a:xfrm>
            <a:off x="1796748" y="4509120"/>
            <a:ext cx="5550504" cy="1483325"/>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53752"/>
            <a:ext cx="8229600" cy="1143000"/>
          </a:xfrm>
        </p:spPr>
        <p:txBody>
          <a:bodyPr>
            <a:normAutofit/>
          </a:bodyPr>
          <a:lstStyle/>
          <a:p>
            <a:pPr algn="r"/>
            <a:r>
              <a:rPr lang="pt-BR" sz="3600" dirty="0"/>
              <a:t>Renomeando Planilhas</a:t>
            </a:r>
            <a:endParaRPr lang="pt-BR" sz="3600" dirty="0"/>
          </a:p>
        </p:txBody>
      </p:sp>
      <p:sp>
        <p:nvSpPr>
          <p:cNvPr id="3" name="Espaço Reservado para Conteúdo 2"/>
          <p:cNvSpPr>
            <a:spLocks noGrp="1"/>
          </p:cNvSpPr>
          <p:nvPr>
            <p:ph idx="1"/>
          </p:nvPr>
        </p:nvSpPr>
        <p:spPr>
          <a:xfrm>
            <a:off x="611188" y="1557338"/>
            <a:ext cx="7921625" cy="4701338"/>
          </a:xfrm>
        </p:spPr>
        <p:txBody>
          <a:bodyPr>
            <a:normAutofit/>
          </a:bodyPr>
          <a:lstStyle/>
          <a:p>
            <a:r>
              <a:rPr lang="pt-BR" sz="2600" dirty="0"/>
              <a:t>Para nomear utiliza-se os comandos: clique duplamente na guia da planilha que deseja renomear e digite o nome da planilha e pressione ENTER.</a:t>
            </a:r>
            <a:endParaRPr lang="pt-BR" sz="2600" dirty="0"/>
          </a:p>
          <a:p>
            <a:r>
              <a:rPr lang="pt-BR" sz="2600" dirty="0"/>
              <a:t>Uma pasta, pode conter várias planilhas diferentes, sendo, portanto, fundamental nomeá-las de maneira a distingui-las umas das outras.</a:t>
            </a:r>
            <a:endParaRPr lang="pt-BR" sz="2600" dirty="0"/>
          </a:p>
          <a:p>
            <a:r>
              <a:rPr lang="pt-BR" sz="2600" dirty="0"/>
              <a:t>A nomeação não grava a planilha, por isso é necessário utilizar o comando Salvar (CTRL + B) para salvar o documento.</a:t>
            </a:r>
            <a:endParaRPr lang="pt-BR" sz="2600" dirty="0"/>
          </a:p>
          <a:p>
            <a:endParaRPr lang="pt-BR" sz="2600" dirty="0"/>
          </a:p>
          <a:p>
            <a:endParaRPr lang="pt-BR" sz="26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type="body" sz="half" idx="2"/>
          </p:nvPr>
        </p:nvSpPr>
        <p:spPr>
          <a:xfrm>
            <a:off x="609328" y="1561742"/>
            <a:ext cx="4320480" cy="4447396"/>
          </a:xfrm>
        </p:spPr>
        <p:txBody>
          <a:bodyPr>
            <a:normAutofit fontScale="85000" lnSpcReduction="10000"/>
          </a:bodyPr>
          <a:lstStyle/>
          <a:p>
            <a:r>
              <a:rPr lang="pt-BR" dirty="0"/>
              <a:t>Se durante a digitação de uma sequência de dados, alguns dados forem esquecidos, ficando a tabela incompleta, estes podem ser introduzidos posteriormente nos locais corretos.</a:t>
            </a:r>
            <a:endParaRPr lang="pt-BR" dirty="0"/>
          </a:p>
          <a:p>
            <a:r>
              <a:rPr lang="pt-BR" dirty="0"/>
              <a:t>Seleciona-se o local adequado e clica-se na ferramenta ‘Inserir’ ou ‘Excluir’, ‘Inserir Linhas na Planilha’ ou ‘Inserir Colunas na Planilha’.</a:t>
            </a:r>
            <a:endParaRPr lang="pt-BR" dirty="0"/>
          </a:p>
          <a:p>
            <a:endParaRPr lang="pt-BR" dirty="0"/>
          </a:p>
          <a:p>
            <a:endParaRPr lang="pt-BR" dirty="0"/>
          </a:p>
        </p:txBody>
      </p:sp>
      <p:sp>
        <p:nvSpPr>
          <p:cNvPr id="2" name="Título 1"/>
          <p:cNvSpPr>
            <a:spLocks noGrp="1"/>
          </p:cNvSpPr>
          <p:nvPr>
            <p:ph type="ctrTitle"/>
          </p:nvPr>
        </p:nvSpPr>
        <p:spPr/>
        <p:txBody>
          <a:bodyPr/>
          <a:lstStyle/>
          <a:p>
            <a:r>
              <a:rPr lang="pt-BR" dirty="0"/>
              <a:t>  Inserindo e Excluindo Linhas e Colunas</a:t>
            </a:r>
            <a:endParaRPr lang="pt-BR" dirty="0"/>
          </a:p>
        </p:txBody>
      </p:sp>
      <p:pic>
        <p:nvPicPr>
          <p:cNvPr id="136195" name="Imagem 246"/>
          <p:cNvPicPr>
            <a:picLocks noChangeAspect="1" noChangeArrowheads="1"/>
          </p:cNvPicPr>
          <p:nvPr/>
        </p:nvPicPr>
        <p:blipFill>
          <a:blip r:embed="rId1" cstate="print"/>
          <a:srcRect/>
          <a:stretch>
            <a:fillRect/>
          </a:stretch>
        </p:blipFill>
        <p:spPr bwMode="auto">
          <a:xfrm>
            <a:off x="5715008" y="1628801"/>
            <a:ext cx="2857520" cy="1841748"/>
          </a:xfrm>
          <a:prstGeom prst="rect">
            <a:avLst/>
          </a:prstGeom>
          <a:noFill/>
          <a:ln w="9525">
            <a:noFill/>
            <a:miter lim="800000"/>
            <a:headEnd/>
            <a:tailEnd/>
          </a:ln>
        </p:spPr>
      </p:pic>
      <p:pic>
        <p:nvPicPr>
          <p:cNvPr id="136196" name="Imagem 247"/>
          <p:cNvPicPr>
            <a:picLocks noChangeAspect="1" noChangeArrowheads="1"/>
          </p:cNvPicPr>
          <p:nvPr/>
        </p:nvPicPr>
        <p:blipFill>
          <a:blip r:embed="rId2" cstate="print"/>
          <a:srcRect/>
          <a:stretch>
            <a:fillRect/>
          </a:stretch>
        </p:blipFill>
        <p:spPr bwMode="auto">
          <a:xfrm>
            <a:off x="5715008" y="3795774"/>
            <a:ext cx="2857520" cy="1793466"/>
          </a:xfrm>
          <a:prstGeom prst="rect">
            <a:avLst/>
          </a:prstGeom>
          <a:noFill/>
          <a:ln w="9525">
            <a:noFill/>
            <a:miter lim="800000"/>
            <a:headEnd/>
            <a:tailEnd/>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type="body" sz="half" idx="2"/>
          </p:nvPr>
        </p:nvSpPr>
        <p:spPr>
          <a:xfrm>
            <a:off x="611560" y="1556793"/>
            <a:ext cx="4824536" cy="4608511"/>
          </a:xfrm>
        </p:spPr>
        <p:txBody>
          <a:bodyPr>
            <a:noAutofit/>
          </a:bodyPr>
          <a:lstStyle/>
          <a:p>
            <a:r>
              <a:rPr lang="pt-BR" sz="2200" dirty="0"/>
              <a:t>As linhas e colunas da planilha que contêm títulos podem ter a altura aumentada ou diminuída. Para alterar a altura ou largura, aponta-se o mouse entre as linhas 1 e 2, clica-se e arrasta-se para alterar a altura da linha, ou aponta-se o mouse entre as colunas A e B, clica-se e arrasta-se para alterar a largura da coluna.</a:t>
            </a:r>
            <a:endParaRPr lang="pt-BR" sz="2200" dirty="0"/>
          </a:p>
          <a:p>
            <a:r>
              <a:rPr lang="pt-BR" sz="2200" dirty="0"/>
              <a:t>Para formatar:</a:t>
            </a:r>
            <a:endParaRPr lang="pt-BR" sz="2200" dirty="0"/>
          </a:p>
          <a:p>
            <a:pPr lvl="1"/>
            <a:r>
              <a:rPr lang="pt-BR" sz="2200" dirty="0"/>
              <a:t>É possível mudar o visual das letras, números ou outros caracteres digitados das células selecionadas.</a:t>
            </a:r>
            <a:endParaRPr lang="pt-BR" sz="2200" b="0" dirty="0"/>
          </a:p>
          <a:p>
            <a:endParaRPr lang="pt-BR" sz="2200" dirty="0"/>
          </a:p>
          <a:p>
            <a:endParaRPr lang="pt-BR" sz="2200" dirty="0"/>
          </a:p>
          <a:p>
            <a:endParaRPr lang="pt-BR" sz="2200" dirty="0"/>
          </a:p>
          <a:p>
            <a:endParaRPr lang="pt-BR" sz="2200" dirty="0"/>
          </a:p>
        </p:txBody>
      </p:sp>
      <p:sp>
        <p:nvSpPr>
          <p:cNvPr id="2" name="Título 1"/>
          <p:cNvSpPr>
            <a:spLocks noGrp="1"/>
          </p:cNvSpPr>
          <p:nvPr>
            <p:ph type="ctrTitle"/>
          </p:nvPr>
        </p:nvSpPr>
        <p:spPr>
          <a:xfrm>
            <a:off x="611560" y="332656"/>
            <a:ext cx="7916416" cy="1008112"/>
          </a:xfrm>
        </p:spPr>
        <p:txBody>
          <a:bodyPr>
            <a:normAutofit fontScale="90000"/>
          </a:bodyPr>
          <a:lstStyle/>
          <a:p>
            <a:r>
              <a:rPr lang="pt-BR" dirty="0"/>
              <a:t>  Alterando a Altura e Largura de </a:t>
            </a:r>
            <a:br>
              <a:rPr lang="pt-BR" dirty="0"/>
            </a:br>
            <a:r>
              <a:rPr lang="pt-BR" dirty="0"/>
              <a:t>Linhas e Colunas</a:t>
            </a:r>
            <a:endParaRPr lang="pt-BR" dirty="0"/>
          </a:p>
        </p:txBody>
      </p:sp>
      <p:pic>
        <p:nvPicPr>
          <p:cNvPr id="137218" name="Imagem 248"/>
          <p:cNvPicPr>
            <a:picLocks noChangeAspect="1" noChangeArrowheads="1"/>
          </p:cNvPicPr>
          <p:nvPr/>
        </p:nvPicPr>
        <p:blipFill>
          <a:blip r:embed="rId1" cstate="print"/>
          <a:srcRect/>
          <a:stretch>
            <a:fillRect/>
          </a:stretch>
        </p:blipFill>
        <p:spPr bwMode="auto">
          <a:xfrm>
            <a:off x="5508104" y="2998361"/>
            <a:ext cx="3143272" cy="1293078"/>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type="body" sz="half" idx="2"/>
          </p:nvPr>
        </p:nvSpPr>
        <p:spPr>
          <a:xfrm>
            <a:off x="609328" y="1557338"/>
            <a:ext cx="4178696" cy="4608511"/>
          </a:xfrm>
        </p:spPr>
        <p:txBody>
          <a:bodyPr>
            <a:normAutofit/>
          </a:bodyPr>
          <a:lstStyle/>
          <a:p>
            <a:r>
              <a:rPr lang="pt-BR" sz="2600" dirty="0"/>
              <a:t>Do mesmo modo que a fonte muda-se também o alinhamento das letras, número ou outros caracteres digitados nas células selecionadas.</a:t>
            </a:r>
            <a:endParaRPr lang="pt-BR" sz="2600" dirty="0"/>
          </a:p>
          <a:p>
            <a:pPr lvl="0"/>
            <a:r>
              <a:rPr lang="pt-BR" sz="2600" dirty="0"/>
              <a:t>É possível, ainda, formatar os números das células selecionadas</a:t>
            </a:r>
            <a:endParaRPr lang="pt-BR" sz="2600" b="0" dirty="0"/>
          </a:p>
          <a:p>
            <a:endParaRPr lang="pt-BR" sz="2600" dirty="0"/>
          </a:p>
        </p:txBody>
      </p:sp>
      <p:sp>
        <p:nvSpPr>
          <p:cNvPr id="2" name="Título 1"/>
          <p:cNvSpPr>
            <a:spLocks noGrp="1"/>
          </p:cNvSpPr>
          <p:nvPr>
            <p:ph type="ctrTitle"/>
          </p:nvPr>
        </p:nvSpPr>
        <p:spPr/>
        <p:txBody>
          <a:bodyPr>
            <a:normAutofit/>
          </a:bodyPr>
          <a:lstStyle/>
          <a:p>
            <a:r>
              <a:rPr lang="pt-BR" sz="3200" b="1" dirty="0"/>
              <a:t>Formatando a Tabela</a:t>
            </a:r>
            <a:endParaRPr lang="pt-BR" sz="3200" dirty="0"/>
          </a:p>
        </p:txBody>
      </p:sp>
      <p:pic>
        <p:nvPicPr>
          <p:cNvPr id="138242" name="Imagem 249"/>
          <p:cNvPicPr>
            <a:picLocks noChangeAspect="1" noChangeArrowheads="1"/>
          </p:cNvPicPr>
          <p:nvPr/>
        </p:nvPicPr>
        <p:blipFill>
          <a:blip r:embed="rId1" cstate="print"/>
          <a:srcRect/>
          <a:stretch>
            <a:fillRect/>
          </a:stretch>
        </p:blipFill>
        <p:spPr bwMode="auto">
          <a:xfrm>
            <a:off x="5709129" y="1916832"/>
            <a:ext cx="2823684" cy="1440160"/>
          </a:xfrm>
          <a:prstGeom prst="rect">
            <a:avLst/>
          </a:prstGeom>
          <a:noFill/>
          <a:ln w="9525">
            <a:noFill/>
            <a:miter lim="800000"/>
            <a:headEnd/>
            <a:tailEnd/>
          </a:ln>
        </p:spPr>
      </p:pic>
      <p:pic>
        <p:nvPicPr>
          <p:cNvPr id="138243" name="Imagem 250"/>
          <p:cNvPicPr>
            <a:picLocks noChangeAspect="1" noChangeArrowheads="1"/>
          </p:cNvPicPr>
          <p:nvPr/>
        </p:nvPicPr>
        <p:blipFill>
          <a:blip r:embed="rId2" cstate="print"/>
          <a:srcRect/>
          <a:stretch>
            <a:fillRect/>
          </a:stretch>
        </p:blipFill>
        <p:spPr bwMode="auto">
          <a:xfrm>
            <a:off x="5709129" y="3645024"/>
            <a:ext cx="2823683" cy="1614606"/>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type="body" sz="half" idx="2"/>
          </p:nvPr>
        </p:nvSpPr>
        <p:spPr>
          <a:xfrm>
            <a:off x="609328" y="1557338"/>
            <a:ext cx="3890664" cy="4608511"/>
          </a:xfrm>
        </p:spPr>
        <p:txBody>
          <a:bodyPr>
            <a:normAutofit/>
          </a:bodyPr>
          <a:lstStyle/>
          <a:p>
            <a:r>
              <a:rPr lang="pt-BR" sz="2600" dirty="0"/>
              <a:t>Para inserir um gráfico, seleciona-se a área com os dados que se deseja apresentar nele. Selecionam-se, inclusive, os dados que serão apresentados como legenda e como gráfico.</a:t>
            </a:r>
            <a:endParaRPr lang="pt-BR" sz="2600" dirty="0"/>
          </a:p>
          <a:p>
            <a:endParaRPr lang="pt-BR" sz="2600" dirty="0"/>
          </a:p>
        </p:txBody>
      </p:sp>
      <p:sp>
        <p:nvSpPr>
          <p:cNvPr id="2" name="Título 1"/>
          <p:cNvSpPr>
            <a:spLocks noGrp="1"/>
          </p:cNvSpPr>
          <p:nvPr>
            <p:ph type="ctrTitle"/>
          </p:nvPr>
        </p:nvSpPr>
        <p:spPr/>
        <p:txBody>
          <a:bodyPr>
            <a:normAutofit/>
          </a:bodyPr>
          <a:lstStyle/>
          <a:p>
            <a:r>
              <a:rPr lang="pt-BR" sz="3600" b="1" dirty="0"/>
              <a:t>Inserindo e Excluindo Gráficos</a:t>
            </a:r>
            <a:endParaRPr lang="pt-BR" sz="3600" b="1" dirty="0"/>
          </a:p>
        </p:txBody>
      </p:sp>
      <p:pic>
        <p:nvPicPr>
          <p:cNvPr id="1026" name="Picture 2"/>
          <p:cNvPicPr>
            <a:picLocks noChangeAspect="1" noChangeArrowheads="1"/>
          </p:cNvPicPr>
          <p:nvPr/>
        </p:nvPicPr>
        <p:blipFill>
          <a:blip r:embed="rId1" cstate="print"/>
          <a:srcRect/>
          <a:stretch>
            <a:fillRect/>
          </a:stretch>
        </p:blipFill>
        <p:spPr bwMode="auto">
          <a:xfrm>
            <a:off x="5508104" y="1844824"/>
            <a:ext cx="2316910" cy="3143272"/>
          </a:xfrm>
          <a:prstGeom prst="rect">
            <a:avLst/>
          </a:prstGeom>
          <a:noFill/>
          <a:ln w="9525">
            <a:noFill/>
            <a:miter lim="800000"/>
            <a:headEnd/>
            <a:tailEnd/>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11072"/>
            <a:ext cx="8229600" cy="1143000"/>
          </a:xfrm>
        </p:spPr>
        <p:txBody>
          <a:bodyPr>
            <a:normAutofit/>
          </a:bodyPr>
          <a:lstStyle/>
          <a:p>
            <a:pPr algn="r"/>
            <a:r>
              <a:rPr lang="pt-BR" sz="3600" dirty="0"/>
              <a:t>Inserindo e Excluindo Gráficos</a:t>
            </a:r>
            <a:endParaRPr lang="pt-BR" sz="3600" dirty="0"/>
          </a:p>
        </p:txBody>
      </p:sp>
      <p:sp>
        <p:nvSpPr>
          <p:cNvPr id="4" name="Espaço Reservado para Conteúdo 3"/>
          <p:cNvSpPr>
            <a:spLocks noGrp="1"/>
          </p:cNvSpPr>
          <p:nvPr>
            <p:ph idx="1"/>
          </p:nvPr>
        </p:nvSpPr>
        <p:spPr>
          <a:xfrm>
            <a:off x="611188" y="1525467"/>
            <a:ext cx="8229600" cy="3929090"/>
          </a:xfrm>
        </p:spPr>
        <p:txBody>
          <a:bodyPr>
            <a:normAutofit/>
          </a:bodyPr>
          <a:lstStyle/>
          <a:p>
            <a:r>
              <a:rPr lang="pt-BR" sz="2600" dirty="0"/>
              <a:t>Clica-se na guia ‘Inserir’ e escolhe-se um modelo de gráfico mais adequado.</a:t>
            </a:r>
            <a:endParaRPr lang="pt-BR" sz="2600" dirty="0"/>
          </a:p>
        </p:txBody>
      </p:sp>
      <p:pic>
        <p:nvPicPr>
          <p:cNvPr id="2050" name="Imagem 252"/>
          <p:cNvPicPr>
            <a:picLocks noChangeAspect="1" noChangeArrowheads="1"/>
          </p:cNvPicPr>
          <p:nvPr/>
        </p:nvPicPr>
        <p:blipFill>
          <a:blip r:embed="rId1" cstate="print"/>
          <a:srcRect/>
          <a:stretch>
            <a:fillRect/>
          </a:stretch>
        </p:blipFill>
        <p:spPr bwMode="auto">
          <a:xfrm>
            <a:off x="1484198" y="3140968"/>
            <a:ext cx="6175604" cy="1571636"/>
          </a:xfrm>
          <a:prstGeom prst="rect">
            <a:avLst/>
          </a:prstGeom>
          <a:noFill/>
          <a:ln w="9525">
            <a:noFill/>
            <a:miter lim="800000"/>
            <a:headEnd/>
            <a:tailEnd/>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29078"/>
            <a:ext cx="8229600" cy="1143000"/>
          </a:xfrm>
        </p:spPr>
        <p:txBody>
          <a:bodyPr>
            <a:normAutofit/>
          </a:bodyPr>
          <a:lstStyle/>
          <a:p>
            <a:pPr algn="r"/>
            <a:r>
              <a:rPr lang="pt-BR" sz="3600" dirty="0"/>
              <a:t>Inserindo e Excluindo Gráficos</a:t>
            </a:r>
            <a:endParaRPr lang="pt-BR" sz="3600" dirty="0"/>
          </a:p>
        </p:txBody>
      </p:sp>
      <p:sp>
        <p:nvSpPr>
          <p:cNvPr id="4" name="Espaço Reservado para Conteúdo 3"/>
          <p:cNvSpPr>
            <a:spLocks noGrp="1"/>
          </p:cNvSpPr>
          <p:nvPr>
            <p:ph idx="1"/>
          </p:nvPr>
        </p:nvSpPr>
        <p:spPr>
          <a:xfrm>
            <a:off x="611188" y="1556792"/>
            <a:ext cx="7921625" cy="3929090"/>
          </a:xfrm>
        </p:spPr>
        <p:txBody>
          <a:bodyPr>
            <a:normAutofit/>
          </a:bodyPr>
          <a:lstStyle/>
          <a:p>
            <a:r>
              <a:rPr lang="pt-BR" sz="2600" dirty="0"/>
              <a:t>Modelo de gráfico utilizado com mais frequência – gráfico de pizza.</a:t>
            </a:r>
            <a:endParaRPr lang="pt-BR" sz="2600" dirty="0"/>
          </a:p>
        </p:txBody>
      </p:sp>
      <p:pic>
        <p:nvPicPr>
          <p:cNvPr id="3074" name="Imagem 253"/>
          <p:cNvPicPr>
            <a:picLocks noChangeAspect="1" noChangeArrowheads="1"/>
          </p:cNvPicPr>
          <p:nvPr/>
        </p:nvPicPr>
        <p:blipFill>
          <a:blip r:embed="rId1" cstate="print"/>
          <a:srcRect/>
          <a:stretch>
            <a:fillRect/>
          </a:stretch>
        </p:blipFill>
        <p:spPr bwMode="auto">
          <a:xfrm>
            <a:off x="1994933" y="2852936"/>
            <a:ext cx="5154133" cy="2360304"/>
          </a:xfrm>
          <a:prstGeom prst="rect">
            <a:avLst/>
          </a:prstGeom>
          <a:noFill/>
          <a:ln w="9525">
            <a:noFill/>
            <a:miter lim="800000"/>
            <a:headEnd/>
            <a:tailEnd/>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p:nvPr/>
        </p:nvSpPr>
        <p:spPr>
          <a:xfrm>
            <a:off x="589898" y="2636912"/>
            <a:ext cx="7988424" cy="151216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rgbClr val="003300"/>
                </a:solidFill>
                <a:effectLst>
                  <a:outerShdw blurRad="38100" dist="38100" dir="2700000" algn="tl">
                    <a:srgbClr val="000000">
                      <a:alpha val="43137"/>
                    </a:srgbClr>
                  </a:outerShdw>
                </a:effectLst>
                <a:latin typeface="+mj-lt"/>
                <a:ea typeface="+mj-ea"/>
                <a:cs typeface="+mj-cs"/>
              </a:defRPr>
            </a:lvl1pPr>
          </a:lstStyle>
          <a:p>
            <a:r>
              <a:rPr lang="pt-BR" sz="4800" dirty="0">
                <a:latin typeface="Cambria" panose="02040503050406030204" pitchFamily="18" charset="0"/>
                <a:cs typeface="Arial" panose="020B0604020202020204" pitchFamily="34" charset="0"/>
              </a:rPr>
              <a:t>Aula 8</a:t>
            </a:r>
            <a:endParaRPr lang="pt-BR" sz="3600" dirty="0">
              <a:latin typeface="Cambria" panose="02040503050406030204" pitchFamily="18" charset="0"/>
              <a:cs typeface="Arial" panose="020B0604020202020204" pitchFamily="34"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53752"/>
            <a:ext cx="8229600" cy="1143000"/>
          </a:xfrm>
        </p:spPr>
        <p:txBody>
          <a:bodyPr>
            <a:normAutofit/>
          </a:bodyPr>
          <a:lstStyle/>
          <a:p>
            <a:pPr algn="r"/>
            <a:r>
              <a:rPr lang="pt-BR" sz="3600" dirty="0"/>
              <a:t>Power Point</a:t>
            </a:r>
            <a:endParaRPr lang="pt-BR" sz="3600" dirty="0"/>
          </a:p>
        </p:txBody>
      </p:sp>
      <p:sp>
        <p:nvSpPr>
          <p:cNvPr id="3" name="Espaço Reservado para Conteúdo 2"/>
          <p:cNvSpPr>
            <a:spLocks noGrp="1"/>
          </p:cNvSpPr>
          <p:nvPr>
            <p:ph idx="1"/>
          </p:nvPr>
        </p:nvSpPr>
        <p:spPr>
          <a:xfrm>
            <a:off x="619194" y="1557338"/>
            <a:ext cx="8229600" cy="4876594"/>
          </a:xfrm>
        </p:spPr>
        <p:txBody>
          <a:bodyPr>
            <a:normAutofit/>
          </a:bodyPr>
          <a:lstStyle/>
          <a:p>
            <a:r>
              <a:rPr lang="pt-BR" sz="2600" dirty="0"/>
              <a:t>Utilizado para criação de apresentações de Slides. Para iniciá-lo, clicar no botão ‘Iniciar’, ‘Todos os Programas’, e clicar em ‘PowerPoint 2007’. </a:t>
            </a:r>
            <a:endParaRPr lang="pt-BR" sz="2600" dirty="0"/>
          </a:p>
        </p:txBody>
      </p:sp>
      <p:pic>
        <p:nvPicPr>
          <p:cNvPr id="4098" name="Imagem 141"/>
          <p:cNvPicPr>
            <a:picLocks noChangeAspect="1" noChangeArrowheads="1"/>
          </p:cNvPicPr>
          <p:nvPr/>
        </p:nvPicPr>
        <p:blipFill>
          <a:blip r:embed="rId1" cstate="print"/>
          <a:srcRect/>
          <a:stretch>
            <a:fillRect/>
          </a:stretch>
        </p:blipFill>
        <p:spPr bwMode="auto">
          <a:xfrm>
            <a:off x="2299656" y="3140968"/>
            <a:ext cx="4544687" cy="317862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8233" y="28790"/>
            <a:ext cx="8229600" cy="1143000"/>
          </a:xfrm>
        </p:spPr>
        <p:txBody>
          <a:bodyPr>
            <a:normAutofit/>
          </a:bodyPr>
          <a:lstStyle/>
          <a:p>
            <a:pPr algn="r"/>
            <a:r>
              <a:rPr lang="pt-BR" sz="3600" dirty="0"/>
              <a:t>Processamento de Dados</a:t>
            </a:r>
            <a:endParaRPr lang="pt-BR" sz="3600" dirty="0"/>
          </a:p>
        </p:txBody>
      </p:sp>
      <p:sp>
        <p:nvSpPr>
          <p:cNvPr id="3" name="Espaço Reservado para Conteúdo 2"/>
          <p:cNvSpPr>
            <a:spLocks noGrp="1"/>
          </p:cNvSpPr>
          <p:nvPr>
            <p:ph idx="1"/>
          </p:nvPr>
        </p:nvSpPr>
        <p:spPr>
          <a:xfrm>
            <a:off x="596168" y="1628775"/>
            <a:ext cx="7936645" cy="4701338"/>
          </a:xfrm>
        </p:spPr>
        <p:txBody>
          <a:bodyPr>
            <a:normAutofit/>
          </a:bodyPr>
          <a:lstStyle/>
          <a:p>
            <a:r>
              <a:rPr lang="pt-BR" sz="2600" dirty="0"/>
              <a:t>Engloba qualquer trabalho de manipulação de dados que tenha como finalidade obter resultados previamente estabelecidos.</a:t>
            </a:r>
            <a:endParaRPr lang="pt-BR" sz="2600" dirty="0"/>
          </a:p>
          <a:p>
            <a:r>
              <a:rPr lang="pt-BR" sz="2600" dirty="0"/>
              <a:t>Este grupo de atividades envolve a transmissão, o armazenamento, a recuperação, a comparação e a combinação de informações.</a:t>
            </a:r>
            <a:endParaRPr lang="pt-BR" sz="2600" dirty="0"/>
          </a:p>
        </p:txBody>
      </p:sp>
      <p:grpSp>
        <p:nvGrpSpPr>
          <p:cNvPr id="12" name="Grupo 11"/>
          <p:cNvGrpSpPr/>
          <p:nvPr/>
        </p:nvGrpSpPr>
        <p:grpSpPr>
          <a:xfrm>
            <a:off x="683568" y="4869160"/>
            <a:ext cx="7776864" cy="486386"/>
            <a:chOff x="971600" y="5157192"/>
            <a:chExt cx="7776864" cy="486386"/>
          </a:xfrm>
        </p:grpSpPr>
        <p:sp>
          <p:nvSpPr>
            <p:cNvPr id="4" name="Retângulo de cantos arredondados 3"/>
            <p:cNvSpPr/>
            <p:nvPr/>
          </p:nvSpPr>
          <p:spPr>
            <a:xfrm>
              <a:off x="971600" y="5157192"/>
              <a:ext cx="1440160" cy="486386"/>
            </a:xfrm>
            <a:prstGeom prst="roundRect">
              <a:avLst/>
            </a:prstGeom>
            <a:solidFill>
              <a:schemeClr val="accent3">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Dados</a:t>
              </a:r>
              <a:endParaRPr lang="pt-BR" b="1" dirty="0">
                <a:solidFill>
                  <a:schemeClr val="tx1"/>
                </a:solidFill>
              </a:endParaRPr>
            </a:p>
          </p:txBody>
        </p:sp>
        <p:sp>
          <p:nvSpPr>
            <p:cNvPr id="6" name="Retângulo de cantos arredondados 5"/>
            <p:cNvSpPr/>
            <p:nvPr/>
          </p:nvSpPr>
          <p:spPr>
            <a:xfrm>
              <a:off x="3563888" y="5157192"/>
              <a:ext cx="1743127" cy="486386"/>
            </a:xfrm>
            <a:prstGeom prst="roundRect">
              <a:avLst/>
            </a:prstGeom>
            <a:solidFill>
              <a:schemeClr val="accent3">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Processamento</a:t>
              </a:r>
              <a:endParaRPr lang="pt-BR" b="1" dirty="0">
                <a:solidFill>
                  <a:schemeClr val="tx1"/>
                </a:solidFill>
              </a:endParaRPr>
            </a:p>
          </p:txBody>
        </p:sp>
        <p:sp>
          <p:nvSpPr>
            <p:cNvPr id="7" name="Retângulo de cantos arredondados 6"/>
            <p:cNvSpPr/>
            <p:nvPr/>
          </p:nvSpPr>
          <p:spPr>
            <a:xfrm>
              <a:off x="6300192" y="5157192"/>
              <a:ext cx="2448272" cy="486386"/>
            </a:xfrm>
            <a:prstGeom prst="roundRect">
              <a:avLst/>
            </a:prstGeom>
            <a:solidFill>
              <a:schemeClr val="accent3">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rPr>
                <a:t>Resultado: informação</a:t>
              </a:r>
              <a:endParaRPr lang="pt-BR" b="1" dirty="0">
                <a:solidFill>
                  <a:schemeClr val="tx1"/>
                </a:solidFill>
              </a:endParaRPr>
            </a:p>
          </p:txBody>
        </p:sp>
        <p:cxnSp>
          <p:nvCxnSpPr>
            <p:cNvPr id="8" name="Conector de Seta Reta 7"/>
            <p:cNvCxnSpPr>
              <a:stCxn id="4" idx="3"/>
              <a:endCxn id="6" idx="1"/>
            </p:cNvCxnSpPr>
            <p:nvPr/>
          </p:nvCxnSpPr>
          <p:spPr>
            <a:xfrm>
              <a:off x="2411760" y="5400385"/>
              <a:ext cx="1152128" cy="0"/>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p:cNvCxnSpPr>
              <a:stCxn id="6" idx="3"/>
              <a:endCxn id="7" idx="1"/>
            </p:cNvCxnSpPr>
            <p:nvPr/>
          </p:nvCxnSpPr>
          <p:spPr>
            <a:xfrm>
              <a:off x="5307015" y="5400385"/>
              <a:ext cx="993177" cy="0"/>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type="body" sz="half" idx="2"/>
          </p:nvPr>
        </p:nvSpPr>
        <p:spPr>
          <a:xfrm>
            <a:off x="609328" y="1557338"/>
            <a:ext cx="4106688" cy="4608511"/>
          </a:xfrm>
        </p:spPr>
        <p:txBody>
          <a:bodyPr>
            <a:normAutofit/>
          </a:bodyPr>
          <a:lstStyle/>
          <a:p>
            <a:r>
              <a:rPr lang="pt-BR" sz="2200" dirty="0"/>
              <a:t>Botão do Microsoft Office - comandos básicos, tais como: Novo, Abrir, Salvar, Salvar Como, Imprimir, Preparar, Enviar, Publicar e Fechar.</a:t>
            </a:r>
            <a:endParaRPr lang="pt-BR" sz="2200" dirty="0"/>
          </a:p>
          <a:p>
            <a:r>
              <a:rPr lang="pt-BR" sz="2200" dirty="0"/>
              <a:t>Barra de ferramentas - contém um conjunto de comandos independentes da guia exibida no momento.</a:t>
            </a:r>
            <a:endParaRPr lang="pt-BR" sz="2200" dirty="0"/>
          </a:p>
          <a:p>
            <a:r>
              <a:rPr lang="pt-BR" sz="2200" dirty="0"/>
              <a:t>Botões de comando da janela - minimizar, maximizar e restaurar a janela </a:t>
            </a:r>
            <a:endParaRPr lang="pt-BR" sz="2200" dirty="0"/>
          </a:p>
        </p:txBody>
      </p:sp>
      <p:sp>
        <p:nvSpPr>
          <p:cNvPr id="2" name="Título 1"/>
          <p:cNvSpPr>
            <a:spLocks noGrp="1"/>
          </p:cNvSpPr>
          <p:nvPr>
            <p:ph type="ctrTitle"/>
          </p:nvPr>
        </p:nvSpPr>
        <p:spPr/>
        <p:txBody>
          <a:bodyPr>
            <a:normAutofit/>
          </a:bodyPr>
          <a:lstStyle/>
          <a:p>
            <a:r>
              <a:rPr lang="pt-BR" sz="3200" b="1" dirty="0"/>
              <a:t>Elementos da Tela do Power </a:t>
            </a:r>
            <a:r>
              <a:rPr lang="pt-BR" sz="3200" b="1" dirty="0" err="1"/>
              <a:t>Point</a:t>
            </a:r>
            <a:endParaRPr lang="pt-BR" sz="3200" dirty="0"/>
          </a:p>
        </p:txBody>
      </p:sp>
      <p:pic>
        <p:nvPicPr>
          <p:cNvPr id="5122" name="Imagem 142"/>
          <p:cNvPicPr>
            <a:picLocks noChangeAspect="1" noChangeArrowheads="1"/>
          </p:cNvPicPr>
          <p:nvPr/>
        </p:nvPicPr>
        <p:blipFill>
          <a:blip r:embed="rId1" cstate="print"/>
          <a:srcRect/>
          <a:stretch>
            <a:fillRect/>
          </a:stretch>
        </p:blipFill>
        <p:spPr bwMode="auto">
          <a:xfrm>
            <a:off x="6140351" y="2238404"/>
            <a:ext cx="1157055" cy="1157055"/>
          </a:xfrm>
          <a:prstGeom prst="rect">
            <a:avLst/>
          </a:prstGeom>
          <a:noFill/>
        </p:spPr>
      </p:pic>
      <p:pic>
        <p:nvPicPr>
          <p:cNvPr id="5123" name="Imagem 143"/>
          <p:cNvPicPr>
            <a:picLocks noChangeAspect="1" noChangeArrowheads="1"/>
          </p:cNvPicPr>
          <p:nvPr/>
        </p:nvPicPr>
        <p:blipFill>
          <a:blip r:embed="rId2" cstate="print"/>
          <a:srcRect/>
          <a:stretch>
            <a:fillRect/>
          </a:stretch>
        </p:blipFill>
        <p:spPr bwMode="auto">
          <a:xfrm>
            <a:off x="4892664" y="4509120"/>
            <a:ext cx="3652430" cy="576064"/>
          </a:xfrm>
          <a:prstGeom prst="rect">
            <a:avLst/>
          </a:prstGeom>
          <a:noFill/>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type="body" sz="half" idx="2"/>
          </p:nvPr>
        </p:nvSpPr>
        <p:spPr>
          <a:xfrm>
            <a:off x="609328" y="1557338"/>
            <a:ext cx="4320480" cy="4752528"/>
          </a:xfrm>
        </p:spPr>
        <p:txBody>
          <a:bodyPr>
            <a:normAutofit/>
          </a:bodyPr>
          <a:lstStyle/>
          <a:p>
            <a:r>
              <a:rPr lang="pt-BR" dirty="0"/>
              <a:t>Faixa de opções:</a:t>
            </a:r>
            <a:endParaRPr lang="pt-BR" dirty="0"/>
          </a:p>
          <a:p>
            <a:pPr lvl="1"/>
            <a:r>
              <a:rPr lang="pt-BR" sz="2200" dirty="0"/>
              <a:t>(1) guias; (2) os grupos em cada guia dividem a tarefa em </a:t>
            </a:r>
            <a:r>
              <a:rPr lang="pt-BR" sz="2200" dirty="0" err="1"/>
              <a:t>subtarefas</a:t>
            </a:r>
            <a:r>
              <a:rPr lang="pt-BR" sz="2200" dirty="0"/>
              <a:t>; (3) os botões de comando em cada grupo executam um comando ou exigem um menu de comandos.</a:t>
            </a:r>
            <a:endParaRPr lang="pt-BR" sz="2200" dirty="0"/>
          </a:p>
          <a:p>
            <a:pPr>
              <a:buNone/>
            </a:pPr>
            <a:endParaRPr lang="pt-BR" sz="3200" dirty="0"/>
          </a:p>
        </p:txBody>
      </p:sp>
      <p:sp>
        <p:nvSpPr>
          <p:cNvPr id="2" name="Título 1"/>
          <p:cNvSpPr>
            <a:spLocks noGrp="1"/>
          </p:cNvSpPr>
          <p:nvPr>
            <p:ph type="ctrTitle"/>
          </p:nvPr>
        </p:nvSpPr>
        <p:spPr/>
        <p:txBody>
          <a:bodyPr>
            <a:normAutofit/>
          </a:bodyPr>
          <a:lstStyle/>
          <a:p>
            <a:r>
              <a:rPr lang="pt-BR" sz="3200" b="1" dirty="0"/>
              <a:t>Elementos da Tela do Power </a:t>
            </a:r>
            <a:r>
              <a:rPr lang="pt-BR" sz="3200" b="1" dirty="0" err="1"/>
              <a:t>Point</a:t>
            </a:r>
            <a:endParaRPr lang="pt-BR" sz="3200" dirty="0"/>
          </a:p>
        </p:txBody>
      </p:sp>
      <p:pic>
        <p:nvPicPr>
          <p:cNvPr id="6146" name="Imagem 145"/>
          <p:cNvPicPr>
            <a:picLocks noChangeAspect="1" noChangeArrowheads="1"/>
          </p:cNvPicPr>
          <p:nvPr/>
        </p:nvPicPr>
        <p:blipFill>
          <a:blip r:embed="rId1" cstate="print"/>
          <a:srcRect/>
          <a:stretch>
            <a:fillRect/>
          </a:stretch>
        </p:blipFill>
        <p:spPr bwMode="auto">
          <a:xfrm>
            <a:off x="4840350" y="2204864"/>
            <a:ext cx="4062356" cy="2622066"/>
          </a:xfrm>
          <a:prstGeom prst="rect">
            <a:avLst/>
          </a:prstGeom>
          <a:noFill/>
          <a:ln w="9525">
            <a:noFill/>
            <a:miter lim="800000"/>
            <a:headEnd/>
            <a:tailEnd/>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9846" y="33666"/>
            <a:ext cx="8229600" cy="1143000"/>
          </a:xfrm>
        </p:spPr>
        <p:txBody>
          <a:bodyPr>
            <a:normAutofit/>
          </a:bodyPr>
          <a:lstStyle/>
          <a:p>
            <a:pPr algn="r"/>
            <a:r>
              <a:rPr lang="pt-BR" sz="3600" dirty="0"/>
              <a:t>Elementos da Tela do Power Point</a:t>
            </a:r>
            <a:endParaRPr lang="pt-BR" sz="3600" dirty="0"/>
          </a:p>
        </p:txBody>
      </p:sp>
      <p:sp>
        <p:nvSpPr>
          <p:cNvPr id="3" name="Espaço Reservado para Conteúdo 2"/>
          <p:cNvSpPr>
            <a:spLocks noGrp="1"/>
          </p:cNvSpPr>
          <p:nvPr>
            <p:ph idx="1"/>
          </p:nvPr>
        </p:nvSpPr>
        <p:spPr>
          <a:xfrm>
            <a:off x="624555" y="1554728"/>
            <a:ext cx="7908258" cy="4516554"/>
          </a:xfrm>
        </p:spPr>
        <p:txBody>
          <a:bodyPr>
            <a:normAutofit lnSpcReduction="10000"/>
          </a:bodyPr>
          <a:lstStyle/>
          <a:p>
            <a:r>
              <a:rPr lang="pt-BR" sz="2600" dirty="0"/>
              <a:t>Painel de anotações - é possível digitar as anotações que se deseja incluir em um slide.</a:t>
            </a:r>
            <a:endParaRPr lang="pt-BR" sz="2600" dirty="0"/>
          </a:p>
          <a:p>
            <a:r>
              <a:rPr lang="pt-BR" sz="2600" dirty="0"/>
              <a:t>Barra de status - o número de slides; tema e idioma.</a:t>
            </a:r>
            <a:endParaRPr lang="pt-BR" sz="2600" dirty="0"/>
          </a:p>
          <a:p>
            <a:r>
              <a:rPr lang="pt-BR" sz="2600" dirty="0"/>
              <a:t>Nível de zoom - é possível ajustar o nível de zoom diretamente.</a:t>
            </a:r>
            <a:endParaRPr lang="pt-BR" sz="2600" dirty="0"/>
          </a:p>
          <a:p>
            <a:r>
              <a:rPr lang="pt-BR" sz="2600" dirty="0"/>
              <a:t>Criação de apresentações:</a:t>
            </a:r>
            <a:endParaRPr lang="pt-BR" sz="2600" dirty="0"/>
          </a:p>
          <a:p>
            <a:pPr lvl="1"/>
            <a:r>
              <a:rPr lang="pt-BR" sz="2600" dirty="0"/>
              <a:t>Clicar no Botão do Office  e clicar em ‘Novo’. Escolher um modelo para a apresentação (em branco, modelos instalados, meus modelos, novo com base em documento existente ou Modelos do Office Online)</a:t>
            </a:r>
            <a:r>
              <a:rPr lang="pt-BR" sz="2600" b="0" dirty="0"/>
              <a:t>.</a:t>
            </a:r>
            <a:endParaRPr lang="pt-BR" sz="2600" b="0" dirty="0"/>
          </a:p>
          <a:p>
            <a:endParaRPr lang="pt-BR" sz="2600" dirty="0"/>
          </a:p>
          <a:p>
            <a:endParaRPr lang="pt-BR" sz="2600"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5906" y="18433"/>
            <a:ext cx="8229600" cy="1143000"/>
          </a:xfrm>
        </p:spPr>
        <p:txBody>
          <a:bodyPr>
            <a:normAutofit/>
          </a:bodyPr>
          <a:lstStyle/>
          <a:p>
            <a:pPr algn="r"/>
            <a:r>
              <a:rPr lang="pt-BR" sz="3600" dirty="0"/>
              <a:t>Selecionar Slide</a:t>
            </a:r>
            <a:endParaRPr lang="pt-BR" sz="3600" dirty="0"/>
          </a:p>
        </p:txBody>
      </p:sp>
      <p:pic>
        <p:nvPicPr>
          <p:cNvPr id="7170" name="Imagem 150"/>
          <p:cNvPicPr>
            <a:picLocks noChangeAspect="1" noChangeArrowheads="1"/>
          </p:cNvPicPr>
          <p:nvPr/>
        </p:nvPicPr>
        <p:blipFill>
          <a:blip r:embed="rId1" cstate="print"/>
          <a:srcRect/>
          <a:stretch>
            <a:fillRect/>
          </a:stretch>
        </p:blipFill>
        <p:spPr bwMode="auto">
          <a:xfrm>
            <a:off x="481616" y="1700808"/>
            <a:ext cx="7858180" cy="4143404"/>
          </a:xfrm>
          <a:prstGeom prst="rect">
            <a:avLst/>
          </a:prstGeom>
          <a:noFill/>
          <a:ln w="9525">
            <a:noFill/>
            <a:miter lim="800000"/>
            <a:headEnd/>
            <a:tailEnd/>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8" y="166127"/>
            <a:ext cx="8085956" cy="1143000"/>
          </a:xfrm>
        </p:spPr>
        <p:txBody>
          <a:bodyPr>
            <a:normAutofit/>
          </a:bodyPr>
          <a:lstStyle/>
          <a:p>
            <a:pPr algn="r"/>
            <a:r>
              <a:rPr lang="pt-BR" sz="3600" dirty="0"/>
              <a:t>Layout do Slide</a:t>
            </a:r>
            <a:endParaRPr lang="pt-BR" sz="3600" dirty="0"/>
          </a:p>
        </p:txBody>
      </p:sp>
      <p:sp>
        <p:nvSpPr>
          <p:cNvPr id="3" name="Espaço Reservado para Conteúdo 2"/>
          <p:cNvSpPr>
            <a:spLocks noGrp="1"/>
          </p:cNvSpPr>
          <p:nvPr>
            <p:ph idx="1"/>
          </p:nvPr>
        </p:nvSpPr>
        <p:spPr>
          <a:xfrm>
            <a:off x="598695" y="1533355"/>
            <a:ext cx="7921625" cy="4804586"/>
          </a:xfrm>
        </p:spPr>
        <p:txBody>
          <a:bodyPr>
            <a:normAutofit/>
          </a:bodyPr>
          <a:lstStyle/>
          <a:p>
            <a:r>
              <a:rPr lang="pt-BR" sz="2600" dirty="0"/>
              <a:t>Clicar na guia ‘Início’ e depois no botão ‘Layout’, onde se escolhe o layout desejado clicando sobre o mesmo.</a:t>
            </a:r>
            <a:endParaRPr lang="pt-BR" sz="2600" dirty="0"/>
          </a:p>
        </p:txBody>
      </p:sp>
      <p:pic>
        <p:nvPicPr>
          <p:cNvPr id="8194" name="Imagem 151"/>
          <p:cNvPicPr>
            <a:picLocks noChangeAspect="1" noChangeArrowheads="1"/>
          </p:cNvPicPr>
          <p:nvPr/>
        </p:nvPicPr>
        <p:blipFill>
          <a:blip r:embed="rId1" cstate="print"/>
          <a:srcRect/>
          <a:stretch>
            <a:fillRect/>
          </a:stretch>
        </p:blipFill>
        <p:spPr bwMode="auto">
          <a:xfrm>
            <a:off x="1714583" y="2595039"/>
            <a:ext cx="5714833" cy="3759587"/>
          </a:xfrm>
          <a:prstGeom prst="rect">
            <a:avLst/>
          </a:prstGeom>
          <a:noFill/>
          <a:ln w="9525">
            <a:noFill/>
            <a:miter lim="800000"/>
            <a:headEnd/>
            <a:tailEnd/>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0"/>
            <a:ext cx="8229600" cy="1143000"/>
          </a:xfrm>
        </p:spPr>
        <p:txBody>
          <a:bodyPr>
            <a:normAutofit/>
          </a:bodyPr>
          <a:lstStyle/>
          <a:p>
            <a:pPr algn="r"/>
            <a:r>
              <a:rPr lang="pt-BR" sz="3600" dirty="0"/>
              <a:t>Teclas Importantes para Inserir Textos</a:t>
            </a:r>
            <a:endParaRPr lang="pt-BR" sz="3600" dirty="0"/>
          </a:p>
        </p:txBody>
      </p:sp>
      <p:graphicFrame>
        <p:nvGraphicFramePr>
          <p:cNvPr id="5" name="Tabela 4"/>
          <p:cNvGraphicFramePr>
            <a:graphicFrameLocks noGrp="1"/>
          </p:cNvGraphicFramePr>
          <p:nvPr/>
        </p:nvGraphicFramePr>
        <p:xfrm>
          <a:off x="539552" y="1397007"/>
          <a:ext cx="8067934" cy="4624281"/>
        </p:xfrm>
        <a:graphic>
          <a:graphicData uri="http://schemas.openxmlformats.org/drawingml/2006/table">
            <a:tbl>
              <a:tblPr/>
              <a:tblGrid>
                <a:gridCol w="1718206"/>
                <a:gridCol w="6349728"/>
              </a:tblGrid>
              <a:tr h="473468">
                <a:tc>
                  <a:txBody>
                    <a:bodyPr/>
                    <a:lstStyle/>
                    <a:p>
                      <a:pPr>
                        <a:lnSpc>
                          <a:spcPct val="100000"/>
                        </a:lnSpc>
                        <a:spcAft>
                          <a:spcPts val="0"/>
                        </a:spcAft>
                      </a:pPr>
                      <a:r>
                        <a:rPr lang="pt-BR" sz="1800" b="1" dirty="0">
                          <a:latin typeface="+mj-lt"/>
                          <a:ea typeface="Calibri" panose="020F0502020204030204"/>
                          <a:cs typeface="Times New Roman" panose="02020603050405020304"/>
                        </a:rPr>
                        <a:t>Tecla</a:t>
                      </a:r>
                      <a:endParaRPr lang="pt-BR" sz="1800" dirty="0">
                        <a:latin typeface="+mj-lt"/>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0000"/>
                        </a:lnSpc>
                        <a:spcAft>
                          <a:spcPts val="0"/>
                        </a:spcAft>
                      </a:pPr>
                      <a:r>
                        <a:rPr lang="pt-BR" sz="1800" b="1" dirty="0">
                          <a:latin typeface="+mj-lt"/>
                          <a:ea typeface="Calibri" panose="020F0502020204030204"/>
                          <a:cs typeface="Times New Roman" panose="02020603050405020304"/>
                        </a:rPr>
                        <a:t>Descrição</a:t>
                      </a:r>
                      <a:endParaRPr lang="pt-BR" sz="1800" dirty="0">
                        <a:latin typeface="+mj-lt"/>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3468">
                <a:tc>
                  <a:txBody>
                    <a:bodyPr/>
                    <a:lstStyle/>
                    <a:p>
                      <a:pPr>
                        <a:lnSpc>
                          <a:spcPct val="100000"/>
                        </a:lnSpc>
                        <a:spcAft>
                          <a:spcPts val="0"/>
                        </a:spcAft>
                      </a:pPr>
                      <a:r>
                        <a:rPr lang="pt-BR" sz="1800" dirty="0">
                          <a:latin typeface="+mj-lt"/>
                          <a:ea typeface="Calibri" panose="020F0502020204030204"/>
                          <a:cs typeface="Times New Roman" panose="02020603050405020304"/>
                        </a:rPr>
                        <a:t>Barra de espaços</a:t>
                      </a:r>
                      <a:endParaRPr lang="pt-BR" sz="1800" dirty="0">
                        <a:latin typeface="+mj-lt"/>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0000"/>
                        </a:lnSpc>
                        <a:spcAft>
                          <a:spcPts val="0"/>
                        </a:spcAft>
                      </a:pPr>
                      <a:r>
                        <a:rPr lang="pt-BR" sz="1800" dirty="0">
                          <a:latin typeface="+mj-lt"/>
                          <a:ea typeface="Calibri" panose="020F0502020204030204"/>
                          <a:cs typeface="Times New Roman" panose="02020603050405020304"/>
                        </a:rPr>
                        <a:t>Permite a inserção de espaços em branco.</a:t>
                      </a:r>
                      <a:endParaRPr lang="pt-BR" sz="1800" dirty="0">
                        <a:latin typeface="+mj-lt"/>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18065">
                <a:tc>
                  <a:txBody>
                    <a:bodyPr/>
                    <a:lstStyle/>
                    <a:p>
                      <a:pPr>
                        <a:lnSpc>
                          <a:spcPct val="100000"/>
                        </a:lnSpc>
                        <a:spcAft>
                          <a:spcPts val="0"/>
                        </a:spcAft>
                      </a:pPr>
                      <a:r>
                        <a:rPr lang="pt-BR" sz="1800">
                          <a:latin typeface="+mj-lt"/>
                          <a:ea typeface="Calibri" panose="020F0502020204030204"/>
                          <a:cs typeface="Times New Roman" panose="02020603050405020304"/>
                        </a:rPr>
                        <a:t>Shift</a:t>
                      </a:r>
                      <a:endParaRPr lang="pt-BR" sz="1800">
                        <a:latin typeface="+mj-lt"/>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pt-BR" sz="1800" dirty="0">
                          <a:latin typeface="+mj-lt"/>
                          <a:ea typeface="Calibri" panose="020F0502020204030204"/>
                          <a:cs typeface="Times New Roman" panose="02020603050405020304"/>
                        </a:rPr>
                        <a:t>Funciona apenas quando pressionada simultaneamente com outra tecla. Serve para fazer letras maiúsculas e acessar a segunda função da tecla. Por exemplo, para digitar o sinal ‘@’, deve-se pressionar simultaneamente as teclas ‘</a:t>
                      </a:r>
                      <a:r>
                        <a:rPr lang="pt-BR" sz="1800" dirty="0" err="1">
                          <a:latin typeface="+mj-lt"/>
                          <a:ea typeface="Calibri" panose="020F0502020204030204"/>
                          <a:cs typeface="Times New Roman" panose="02020603050405020304"/>
                        </a:rPr>
                        <a:t>Shift</a:t>
                      </a:r>
                      <a:r>
                        <a:rPr lang="pt-BR" sz="1800" dirty="0">
                          <a:latin typeface="+mj-lt"/>
                          <a:ea typeface="Calibri" panose="020F0502020204030204"/>
                          <a:cs typeface="Times New Roman" panose="02020603050405020304"/>
                        </a:rPr>
                        <a:t> e 2’.</a:t>
                      </a:r>
                      <a:endParaRPr lang="pt-BR" sz="1800" dirty="0">
                        <a:latin typeface="+mj-lt"/>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3468">
                <a:tc>
                  <a:txBody>
                    <a:bodyPr/>
                    <a:lstStyle/>
                    <a:p>
                      <a:pPr>
                        <a:lnSpc>
                          <a:spcPct val="100000"/>
                        </a:lnSpc>
                        <a:spcAft>
                          <a:spcPts val="0"/>
                        </a:spcAft>
                      </a:pPr>
                      <a:r>
                        <a:rPr lang="pt-BR" sz="1800">
                          <a:latin typeface="+mj-lt"/>
                          <a:ea typeface="Calibri" panose="020F0502020204030204"/>
                          <a:cs typeface="Times New Roman" panose="02020603050405020304"/>
                        </a:rPr>
                        <a:t>Del ou Delete</a:t>
                      </a:r>
                      <a:endParaRPr lang="pt-BR" sz="1800">
                        <a:latin typeface="+mj-lt"/>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pt-BR" sz="1800">
                          <a:latin typeface="+mj-lt"/>
                          <a:ea typeface="Calibri" panose="020F0502020204030204"/>
                          <a:cs typeface="Times New Roman" panose="02020603050405020304"/>
                        </a:rPr>
                        <a:t>Apaga os caracteres que estão à direita do ponto de inserção.</a:t>
                      </a:r>
                      <a:endParaRPr lang="pt-BR" sz="1800">
                        <a:latin typeface="+mj-lt"/>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3468">
                <a:tc>
                  <a:txBody>
                    <a:bodyPr/>
                    <a:lstStyle/>
                    <a:p>
                      <a:pPr>
                        <a:lnSpc>
                          <a:spcPct val="100000"/>
                        </a:lnSpc>
                        <a:spcAft>
                          <a:spcPts val="0"/>
                        </a:spcAft>
                      </a:pPr>
                      <a:r>
                        <a:rPr lang="pt-BR" sz="1800">
                          <a:latin typeface="+mj-lt"/>
                          <a:ea typeface="Calibri" panose="020F0502020204030204"/>
                          <a:cs typeface="Times New Roman" panose="02020603050405020304"/>
                        </a:rPr>
                        <a:t>Backspace</a:t>
                      </a:r>
                      <a:endParaRPr lang="pt-BR" sz="1800">
                        <a:latin typeface="+mj-lt"/>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pt-BR" sz="1800">
                          <a:latin typeface="+mj-lt"/>
                          <a:ea typeface="Calibri" panose="020F0502020204030204"/>
                          <a:cs typeface="Times New Roman" panose="02020603050405020304"/>
                        </a:rPr>
                        <a:t>Apaga os caracteres que estão à esquerda do ponto de inserção.</a:t>
                      </a:r>
                      <a:endParaRPr lang="pt-BR" sz="1800">
                        <a:latin typeface="+mj-lt"/>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3468">
                <a:tc>
                  <a:txBody>
                    <a:bodyPr/>
                    <a:lstStyle/>
                    <a:p>
                      <a:pPr>
                        <a:lnSpc>
                          <a:spcPct val="100000"/>
                        </a:lnSpc>
                        <a:spcAft>
                          <a:spcPts val="0"/>
                        </a:spcAft>
                      </a:pPr>
                      <a:r>
                        <a:rPr lang="pt-BR" sz="1800">
                          <a:latin typeface="+mj-lt"/>
                          <a:ea typeface="Calibri" panose="020F0502020204030204"/>
                          <a:cs typeface="Times New Roman" panose="02020603050405020304"/>
                        </a:rPr>
                        <a:t>← → ↑ ↓</a:t>
                      </a:r>
                      <a:endParaRPr lang="pt-BR" sz="1800">
                        <a:latin typeface="+mj-lt"/>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pt-BR" sz="1800">
                          <a:latin typeface="+mj-lt"/>
                          <a:ea typeface="Calibri" panose="020F0502020204030204"/>
                          <a:cs typeface="Times New Roman" panose="02020603050405020304"/>
                        </a:rPr>
                        <a:t>Setas que movimenta o ponto de inserção (cursos) pelo texto.</a:t>
                      </a:r>
                      <a:endParaRPr lang="pt-BR" sz="1800">
                        <a:latin typeface="+mj-lt"/>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8876">
                <a:tc>
                  <a:txBody>
                    <a:bodyPr/>
                    <a:lstStyle/>
                    <a:p>
                      <a:pPr>
                        <a:lnSpc>
                          <a:spcPct val="100000"/>
                        </a:lnSpc>
                        <a:spcAft>
                          <a:spcPts val="0"/>
                        </a:spcAft>
                      </a:pPr>
                      <a:r>
                        <a:rPr lang="pt-BR" sz="1800">
                          <a:latin typeface="+mj-lt"/>
                          <a:ea typeface="Calibri" panose="020F0502020204030204"/>
                          <a:cs typeface="Times New Roman" panose="02020603050405020304"/>
                        </a:rPr>
                        <a:t>Caps Lock</a:t>
                      </a:r>
                      <a:endParaRPr lang="pt-BR" sz="1800">
                        <a:latin typeface="+mj-lt"/>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pt-BR" sz="1800" dirty="0">
                          <a:latin typeface="+mj-lt"/>
                          <a:ea typeface="Calibri" panose="020F0502020204030204"/>
                          <a:cs typeface="Times New Roman" panose="02020603050405020304"/>
                        </a:rPr>
                        <a:t>Trava as letras maiúsculas. Todas as letras digitadas aparecerão em caixa alta.</a:t>
                      </a:r>
                      <a:endParaRPr lang="pt-BR" sz="1800" dirty="0">
                        <a:latin typeface="+mj-lt"/>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half" idx="2"/>
          </p:nvPr>
        </p:nvSpPr>
        <p:spPr>
          <a:xfrm>
            <a:off x="606583" y="1557338"/>
            <a:ext cx="3960812" cy="4608511"/>
          </a:xfrm>
        </p:spPr>
        <p:txBody>
          <a:bodyPr>
            <a:normAutofit/>
          </a:bodyPr>
          <a:lstStyle/>
          <a:p>
            <a:r>
              <a:rPr lang="pt-BR" sz="2600" b="0" dirty="0"/>
              <a:t>Clica-se com o botão esquerdo do mouse no retângulo (clique para adicionar um título) e em seguida clica-se no ponto de inserção (quando o cursor será exibido).</a:t>
            </a:r>
            <a:endParaRPr lang="pt-BR" sz="2600" dirty="0"/>
          </a:p>
        </p:txBody>
      </p:sp>
      <p:sp>
        <p:nvSpPr>
          <p:cNvPr id="2" name="Título 1"/>
          <p:cNvSpPr>
            <a:spLocks noGrp="1"/>
          </p:cNvSpPr>
          <p:nvPr>
            <p:ph type="ctrTitle"/>
          </p:nvPr>
        </p:nvSpPr>
        <p:spPr/>
        <p:txBody>
          <a:bodyPr>
            <a:normAutofit/>
          </a:bodyPr>
          <a:lstStyle/>
          <a:p>
            <a:r>
              <a:rPr lang="pt-BR" dirty="0"/>
              <a:t>Teclas Importantes para Inserir Textos</a:t>
            </a:r>
            <a:endParaRPr lang="pt-BR" b="0" dirty="0">
              <a:effectLst/>
            </a:endParaRPr>
          </a:p>
        </p:txBody>
      </p:sp>
      <p:pic>
        <p:nvPicPr>
          <p:cNvPr id="154626" name="Imagem 173"/>
          <p:cNvPicPr>
            <a:picLocks noChangeAspect="1" noChangeArrowheads="1"/>
          </p:cNvPicPr>
          <p:nvPr/>
        </p:nvPicPr>
        <p:blipFill>
          <a:blip r:embed="rId1" cstate="print"/>
          <a:srcRect/>
          <a:stretch>
            <a:fillRect/>
          </a:stretch>
        </p:blipFill>
        <p:spPr bwMode="auto">
          <a:xfrm>
            <a:off x="5148064" y="1557338"/>
            <a:ext cx="2888228" cy="2160260"/>
          </a:xfrm>
          <a:prstGeom prst="rect">
            <a:avLst/>
          </a:prstGeom>
          <a:noFill/>
          <a:ln w="9525">
            <a:noFill/>
            <a:miter lim="800000"/>
            <a:headEnd/>
            <a:tailEnd/>
          </a:ln>
        </p:spPr>
      </p:pic>
      <p:pic>
        <p:nvPicPr>
          <p:cNvPr id="154627" name="Imagem 174"/>
          <p:cNvPicPr>
            <a:picLocks noChangeAspect="1" noChangeArrowheads="1"/>
          </p:cNvPicPr>
          <p:nvPr/>
        </p:nvPicPr>
        <p:blipFill>
          <a:blip r:embed="rId2" cstate="print"/>
          <a:srcRect/>
          <a:stretch>
            <a:fillRect/>
          </a:stretch>
        </p:blipFill>
        <p:spPr bwMode="auto">
          <a:xfrm>
            <a:off x="5147178" y="3933056"/>
            <a:ext cx="2879359" cy="2210936"/>
          </a:xfrm>
          <a:prstGeom prst="rect">
            <a:avLst/>
          </a:prstGeom>
          <a:noFill/>
          <a:ln w="9525">
            <a:noFill/>
            <a:miter lim="800000"/>
            <a:headEnd/>
            <a:tailEnd/>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116632"/>
            <a:ext cx="8229600" cy="1039352"/>
          </a:xfrm>
        </p:spPr>
        <p:txBody>
          <a:bodyPr>
            <a:normAutofit/>
          </a:bodyPr>
          <a:lstStyle/>
          <a:p>
            <a:pPr algn="r"/>
            <a:r>
              <a:rPr lang="pt-BR" sz="3600" dirty="0"/>
              <a:t>Teclas Importantes para Inserir Textos</a:t>
            </a:r>
            <a:endParaRPr lang="pt-BR" sz="3600" dirty="0"/>
          </a:p>
        </p:txBody>
      </p:sp>
      <p:pic>
        <p:nvPicPr>
          <p:cNvPr id="155650" name="Imagem 154"/>
          <p:cNvPicPr>
            <a:picLocks noChangeAspect="1" noChangeArrowheads="1"/>
          </p:cNvPicPr>
          <p:nvPr/>
        </p:nvPicPr>
        <p:blipFill>
          <a:blip r:embed="rId1" cstate="print"/>
          <a:srcRect/>
          <a:stretch>
            <a:fillRect/>
          </a:stretch>
        </p:blipFill>
        <p:spPr bwMode="auto">
          <a:xfrm>
            <a:off x="1395521" y="1772816"/>
            <a:ext cx="6352957" cy="4026540"/>
          </a:xfrm>
          <a:prstGeom prst="rect">
            <a:avLst/>
          </a:prstGeom>
          <a:noFill/>
          <a:ln w="9525">
            <a:noFill/>
            <a:miter lim="800000"/>
            <a:headEnd/>
            <a:tailEnd/>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12984"/>
            <a:ext cx="8229600" cy="1143000"/>
          </a:xfrm>
        </p:spPr>
        <p:txBody>
          <a:bodyPr>
            <a:normAutofit/>
          </a:bodyPr>
          <a:lstStyle/>
          <a:p>
            <a:pPr algn="r"/>
            <a:r>
              <a:rPr lang="pt-BR" sz="3600" dirty="0"/>
              <a:t>Formatar Texto</a:t>
            </a:r>
            <a:endParaRPr lang="pt-BR" sz="3600" dirty="0"/>
          </a:p>
        </p:txBody>
      </p:sp>
      <p:sp>
        <p:nvSpPr>
          <p:cNvPr id="4" name="Espaço Reservado para Conteúdo 3"/>
          <p:cNvSpPr>
            <a:spLocks noGrp="1"/>
          </p:cNvSpPr>
          <p:nvPr>
            <p:ph idx="1"/>
          </p:nvPr>
        </p:nvSpPr>
        <p:spPr>
          <a:xfrm>
            <a:off x="611188" y="1566936"/>
            <a:ext cx="7921625" cy="2078088"/>
          </a:xfrm>
        </p:spPr>
        <p:txBody>
          <a:bodyPr>
            <a:normAutofit/>
          </a:bodyPr>
          <a:lstStyle/>
          <a:p>
            <a:pPr lvl="0"/>
            <a:r>
              <a:rPr lang="pt-BR" sz="2600" dirty="0"/>
              <a:t>Com o texto selecionado, basta clicar nos botões ilustrados.</a:t>
            </a:r>
            <a:endParaRPr lang="pt-BR" sz="2600" dirty="0"/>
          </a:p>
          <a:p>
            <a:pPr lvl="1"/>
            <a:r>
              <a:rPr lang="pt-BR" sz="2200" b="0" dirty="0"/>
              <a:t>E cada campo de 1 a 15 está relacionado com a formatação do texto.</a:t>
            </a:r>
            <a:endParaRPr lang="pt-BR" sz="2200" b="0" dirty="0"/>
          </a:p>
          <a:p>
            <a:endParaRPr lang="pt-BR" sz="2600" dirty="0"/>
          </a:p>
        </p:txBody>
      </p:sp>
      <p:pic>
        <p:nvPicPr>
          <p:cNvPr id="156674" name="Picture 2"/>
          <p:cNvPicPr>
            <a:picLocks noChangeAspect="1" noChangeArrowheads="1"/>
          </p:cNvPicPr>
          <p:nvPr/>
        </p:nvPicPr>
        <p:blipFill>
          <a:blip r:embed="rId1" cstate="print"/>
          <a:srcRect/>
          <a:stretch>
            <a:fillRect/>
          </a:stretch>
        </p:blipFill>
        <p:spPr bwMode="auto">
          <a:xfrm>
            <a:off x="957870" y="3429000"/>
            <a:ext cx="7228259" cy="2572771"/>
          </a:xfrm>
          <a:prstGeom prst="rect">
            <a:avLst/>
          </a:prstGeom>
          <a:noFill/>
          <a:ln w="9525">
            <a:noFill/>
            <a:miter lim="800000"/>
            <a:headEnd/>
            <a:tailEnd/>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p:nvPr/>
        </p:nvSpPr>
        <p:spPr>
          <a:xfrm>
            <a:off x="589898" y="2636912"/>
            <a:ext cx="7988424" cy="151216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rgbClr val="003300"/>
                </a:solidFill>
                <a:effectLst>
                  <a:outerShdw blurRad="38100" dist="38100" dir="2700000" algn="tl">
                    <a:srgbClr val="000000">
                      <a:alpha val="43137"/>
                    </a:srgbClr>
                  </a:outerShdw>
                </a:effectLst>
                <a:latin typeface="+mj-lt"/>
                <a:ea typeface="+mj-ea"/>
                <a:cs typeface="+mj-cs"/>
              </a:defRPr>
            </a:lvl1pPr>
          </a:lstStyle>
          <a:p>
            <a:r>
              <a:rPr lang="pt-BR" sz="4800" dirty="0">
                <a:latin typeface="Cambria" panose="02040503050406030204" pitchFamily="18" charset="0"/>
                <a:cs typeface="Arial" panose="020B0604020202020204" pitchFamily="34" charset="0"/>
              </a:rPr>
              <a:t>Aula 8</a:t>
            </a:r>
            <a:endParaRPr lang="pt-BR" sz="3600" dirty="0">
              <a:latin typeface="Cambria" panose="02040503050406030204" pitchFamily="18"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7063" y="43488"/>
            <a:ext cx="8229600" cy="1143000"/>
          </a:xfrm>
        </p:spPr>
        <p:txBody>
          <a:bodyPr>
            <a:normAutofit/>
          </a:bodyPr>
          <a:lstStyle/>
          <a:p>
            <a:pPr algn="r"/>
            <a:r>
              <a:rPr lang="pt-BR" sz="3600" dirty="0"/>
              <a:t>Algoritmos e Programas</a:t>
            </a:r>
            <a:endParaRPr lang="pt-BR" sz="3600" dirty="0"/>
          </a:p>
        </p:txBody>
      </p:sp>
      <p:sp>
        <p:nvSpPr>
          <p:cNvPr id="3" name="Espaço Reservado para Conteúdo 2"/>
          <p:cNvSpPr>
            <a:spLocks noGrp="1"/>
          </p:cNvSpPr>
          <p:nvPr>
            <p:ph idx="1"/>
          </p:nvPr>
        </p:nvSpPr>
        <p:spPr>
          <a:xfrm>
            <a:off x="611188" y="1340768"/>
            <a:ext cx="7921625" cy="4372538"/>
          </a:xfrm>
        </p:spPr>
        <p:txBody>
          <a:bodyPr>
            <a:normAutofit/>
          </a:bodyPr>
          <a:lstStyle/>
          <a:p>
            <a:r>
              <a:rPr lang="pt-BR" sz="2600" dirty="0"/>
              <a:t>Qualquer processamento de dados requer a execução de uma série de etapas, que podem ser realizadas de forma manual ou automática por um computador. Tais etapas, elaboradas e executadas passo a passo, constituem o que se chama programa. </a:t>
            </a:r>
            <a:br>
              <a:rPr lang="pt-BR" sz="2600" dirty="0"/>
            </a:br>
            <a:r>
              <a:rPr lang="pt-BR" sz="2600" dirty="0"/>
              <a:t>Veja o exemplo abaixo:</a:t>
            </a:r>
            <a:endParaRPr lang="pt-BR" sz="2600" dirty="0"/>
          </a:p>
        </p:txBody>
      </p:sp>
      <p:sp>
        <p:nvSpPr>
          <p:cNvPr id="5" name="Retângulo de cantos arredondados 4"/>
          <p:cNvSpPr/>
          <p:nvPr/>
        </p:nvSpPr>
        <p:spPr>
          <a:xfrm>
            <a:off x="1336984" y="4005064"/>
            <a:ext cx="6547384" cy="2376264"/>
          </a:xfrm>
          <a:prstGeom prst="roundRect">
            <a:avLst/>
          </a:prstGeom>
          <a:solidFill>
            <a:schemeClr val="accent3">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b="1" dirty="0">
                <a:solidFill>
                  <a:schemeClr val="bg1">
                    <a:lumMod val="95000"/>
                  </a:schemeClr>
                </a:solidFill>
              </a:rPr>
              <a:t>1- Escrever e guardar N=O e SOMA=0</a:t>
            </a:r>
            <a:endParaRPr lang="pt-BR" sz="1600" b="1" dirty="0">
              <a:solidFill>
                <a:schemeClr val="bg1">
                  <a:lumMod val="95000"/>
                </a:schemeClr>
              </a:solidFill>
            </a:endParaRPr>
          </a:p>
          <a:p>
            <a:r>
              <a:rPr lang="pt-BR" sz="1600" b="1" dirty="0">
                <a:solidFill>
                  <a:schemeClr val="bg1">
                    <a:lumMod val="95000"/>
                  </a:schemeClr>
                </a:solidFill>
              </a:rPr>
              <a:t>2- Ler número da entrada</a:t>
            </a:r>
            <a:endParaRPr lang="pt-BR" sz="1600" b="1" dirty="0">
              <a:solidFill>
                <a:schemeClr val="bg1">
                  <a:lumMod val="95000"/>
                </a:schemeClr>
              </a:solidFill>
            </a:endParaRPr>
          </a:p>
          <a:p>
            <a:r>
              <a:rPr lang="pt-BR" sz="1600" b="1" dirty="0">
                <a:solidFill>
                  <a:schemeClr val="bg1">
                    <a:lumMod val="95000"/>
                  </a:schemeClr>
                </a:solidFill>
              </a:rPr>
              <a:t>3- Somar valor do número ao de SOMA e guardar resultado como SOMA</a:t>
            </a:r>
            <a:endParaRPr lang="pt-BR" sz="1600" b="1" dirty="0">
              <a:solidFill>
                <a:schemeClr val="bg1">
                  <a:lumMod val="95000"/>
                </a:schemeClr>
              </a:solidFill>
            </a:endParaRPr>
          </a:p>
          <a:p>
            <a:r>
              <a:rPr lang="pt-BR" sz="1600" b="1" dirty="0">
                <a:solidFill>
                  <a:schemeClr val="bg1">
                    <a:lumMod val="95000"/>
                  </a:schemeClr>
                </a:solidFill>
              </a:rPr>
              <a:t>4- Somar 1 ao valor e N e guardar resultado como novo N</a:t>
            </a:r>
            <a:endParaRPr lang="pt-BR" sz="1600" b="1" dirty="0">
              <a:solidFill>
                <a:schemeClr val="bg1">
                  <a:lumMod val="95000"/>
                </a:schemeClr>
              </a:solidFill>
            </a:endParaRPr>
          </a:p>
          <a:p>
            <a:r>
              <a:rPr lang="pt-BR" sz="1600" b="1" dirty="0">
                <a:solidFill>
                  <a:schemeClr val="bg1">
                    <a:lumMod val="95000"/>
                  </a:schemeClr>
                </a:solidFill>
              </a:rPr>
              <a:t>5- Se valor de N for menor que 100, então passar para item 2</a:t>
            </a:r>
            <a:endParaRPr lang="pt-BR" sz="1600" b="1" dirty="0">
              <a:solidFill>
                <a:schemeClr val="bg1">
                  <a:lumMod val="95000"/>
                </a:schemeClr>
              </a:solidFill>
            </a:endParaRPr>
          </a:p>
          <a:p>
            <a:r>
              <a:rPr lang="pt-BR" sz="1600" b="1" dirty="0">
                <a:solidFill>
                  <a:schemeClr val="bg1">
                    <a:lumMod val="95000"/>
                  </a:schemeClr>
                </a:solidFill>
              </a:rPr>
              <a:t>6- Senão: imprimir valor e SOMA</a:t>
            </a:r>
            <a:endParaRPr lang="pt-BR" sz="1600" b="1" dirty="0">
              <a:solidFill>
                <a:schemeClr val="bg1">
                  <a:lumMod val="95000"/>
                </a:schemeClr>
              </a:solidFill>
            </a:endParaRPr>
          </a:p>
          <a:p>
            <a:r>
              <a:rPr lang="pt-BR" sz="1600" b="1" dirty="0">
                <a:solidFill>
                  <a:schemeClr val="bg1">
                    <a:lumMod val="95000"/>
                  </a:schemeClr>
                </a:solidFill>
              </a:rPr>
              <a:t>7- Parar</a:t>
            </a:r>
            <a:endParaRPr lang="pt-BR" sz="1600" b="1" dirty="0">
              <a:solidFill>
                <a:schemeClr val="bg1">
                  <a:lumMod val="95000"/>
                </a:schemeClr>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half" idx="2"/>
          </p:nvPr>
        </p:nvSpPr>
        <p:spPr>
          <a:xfrm>
            <a:off x="609328" y="1567553"/>
            <a:ext cx="4320480" cy="4286280"/>
          </a:xfrm>
        </p:spPr>
        <p:txBody>
          <a:bodyPr/>
          <a:lstStyle/>
          <a:p>
            <a:r>
              <a:rPr lang="pt-BR" dirty="0"/>
              <a:t>Inserir slide:</a:t>
            </a:r>
            <a:endParaRPr lang="pt-BR" dirty="0"/>
          </a:p>
          <a:p>
            <a:pPr lvl="1"/>
            <a:r>
              <a:rPr lang="pt-BR" dirty="0"/>
              <a:t>Aciona-se ‘Início’ e clica-se no botão ‘Novo slide’. Clica-se em ‘Layout’ e escolhe-se a opção de layout desejada para o slide.</a:t>
            </a:r>
            <a:endParaRPr lang="pt-BR" dirty="0"/>
          </a:p>
        </p:txBody>
      </p:sp>
      <p:sp>
        <p:nvSpPr>
          <p:cNvPr id="2" name="Título 1"/>
          <p:cNvSpPr>
            <a:spLocks noGrp="1"/>
          </p:cNvSpPr>
          <p:nvPr>
            <p:ph type="ctrTitle"/>
          </p:nvPr>
        </p:nvSpPr>
        <p:spPr/>
        <p:txBody>
          <a:bodyPr/>
          <a:lstStyle/>
          <a:p>
            <a:r>
              <a:rPr lang="pt-BR" dirty="0"/>
              <a:t>Editor de Apresentação no Power Point</a:t>
            </a:r>
            <a:endParaRPr lang="pt-BR" dirty="0"/>
          </a:p>
        </p:txBody>
      </p:sp>
      <p:pic>
        <p:nvPicPr>
          <p:cNvPr id="157698" name="Imagem 181"/>
          <p:cNvPicPr>
            <a:picLocks noChangeAspect="1" noChangeArrowheads="1"/>
          </p:cNvPicPr>
          <p:nvPr/>
        </p:nvPicPr>
        <p:blipFill>
          <a:blip r:embed="rId1" cstate="print"/>
          <a:srcRect/>
          <a:stretch>
            <a:fillRect/>
          </a:stretch>
        </p:blipFill>
        <p:spPr bwMode="auto">
          <a:xfrm>
            <a:off x="4977841" y="1557338"/>
            <a:ext cx="3410583" cy="4004586"/>
          </a:xfrm>
          <a:prstGeom prst="rect">
            <a:avLst/>
          </a:prstGeom>
          <a:noFill/>
          <a:ln w="9525">
            <a:noFill/>
            <a:miter lim="800000"/>
            <a:headEnd/>
            <a:tailEnd/>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half" idx="2"/>
          </p:nvPr>
        </p:nvSpPr>
        <p:spPr>
          <a:xfrm>
            <a:off x="611188" y="1571469"/>
            <a:ext cx="4320480" cy="4968552"/>
          </a:xfrm>
        </p:spPr>
        <p:txBody>
          <a:bodyPr>
            <a:noAutofit/>
          </a:bodyPr>
          <a:lstStyle/>
          <a:p>
            <a:r>
              <a:rPr lang="pt-BR" dirty="0"/>
              <a:t>Excluir slide:</a:t>
            </a:r>
            <a:endParaRPr lang="pt-BR" dirty="0"/>
          </a:p>
          <a:p>
            <a:pPr lvl="1"/>
            <a:r>
              <a:rPr lang="pt-BR" b="0" dirty="0"/>
              <a:t>Selecioná-lo e depois clicar no botão.</a:t>
            </a:r>
            <a:endParaRPr lang="pt-BR" b="0" dirty="0"/>
          </a:p>
          <a:p>
            <a:pPr lvl="0"/>
            <a:r>
              <a:rPr lang="pt-BR" dirty="0"/>
              <a:t>Limpar formatação:</a:t>
            </a:r>
            <a:endParaRPr lang="pt-BR" dirty="0"/>
          </a:p>
          <a:p>
            <a:pPr lvl="1"/>
            <a:r>
              <a:rPr lang="pt-BR" b="0" dirty="0"/>
              <a:t>Selecioná-lo e depois clicar no botão. </a:t>
            </a:r>
            <a:endParaRPr lang="pt-BR" b="0" dirty="0"/>
          </a:p>
          <a:p>
            <a:pPr marL="274955" lvl="2" indent="-274955">
              <a:buFont typeface="Wingdings" panose="05000000000000000000" pitchFamily="2" charset="2"/>
              <a:buChar char="Ø"/>
            </a:pPr>
            <a:r>
              <a:rPr lang="pt-BR" sz="2600" b="0" dirty="0"/>
              <a:t> </a:t>
            </a:r>
            <a:r>
              <a:rPr lang="pt-BR" sz="2600" b="1" dirty="0"/>
              <a:t>Sair:</a:t>
            </a:r>
            <a:endParaRPr lang="pt-BR" sz="2600" b="1" dirty="0"/>
          </a:p>
          <a:p>
            <a:pPr lvl="1"/>
            <a:r>
              <a:rPr lang="pt-BR" dirty="0"/>
              <a:t>Acionar o botão do Microsoft Office e clicar em ‘Sair do PowerPoint’; ou clicar no botão ‘Fechar ’; e ou, pressionar as teclas ALT+F4.</a:t>
            </a:r>
            <a:endParaRPr lang="pt-BR" dirty="0"/>
          </a:p>
          <a:p>
            <a:endParaRPr lang="pt-BR" dirty="0"/>
          </a:p>
        </p:txBody>
      </p:sp>
      <p:sp>
        <p:nvSpPr>
          <p:cNvPr id="2" name="Título 1"/>
          <p:cNvSpPr>
            <a:spLocks noGrp="1"/>
          </p:cNvSpPr>
          <p:nvPr>
            <p:ph type="ctrTitle"/>
          </p:nvPr>
        </p:nvSpPr>
        <p:spPr>
          <a:xfrm>
            <a:off x="629764" y="112330"/>
            <a:ext cx="7916416" cy="1008112"/>
          </a:xfrm>
        </p:spPr>
        <p:txBody>
          <a:bodyPr/>
          <a:lstStyle/>
          <a:p>
            <a:r>
              <a:rPr lang="pt-BR" dirty="0"/>
              <a:t>Editor de Apresentação no Power Point</a:t>
            </a:r>
            <a:endParaRPr lang="pt-BR" dirty="0"/>
          </a:p>
        </p:txBody>
      </p:sp>
      <p:pic>
        <p:nvPicPr>
          <p:cNvPr id="158722" name="Imagem 182"/>
          <p:cNvPicPr>
            <a:picLocks noChangeAspect="1" noChangeArrowheads="1"/>
          </p:cNvPicPr>
          <p:nvPr/>
        </p:nvPicPr>
        <p:blipFill>
          <a:blip r:embed="rId1" cstate="print"/>
          <a:srcRect/>
          <a:stretch>
            <a:fillRect/>
          </a:stretch>
        </p:blipFill>
        <p:spPr bwMode="auto">
          <a:xfrm>
            <a:off x="5580112" y="1701317"/>
            <a:ext cx="2301392" cy="833263"/>
          </a:xfrm>
          <a:prstGeom prst="rect">
            <a:avLst/>
          </a:prstGeom>
          <a:noFill/>
          <a:ln w="9525">
            <a:noFill/>
            <a:miter lim="800000"/>
            <a:headEnd/>
            <a:tailEnd/>
          </a:ln>
        </p:spPr>
      </p:pic>
      <p:pic>
        <p:nvPicPr>
          <p:cNvPr id="158723" name="Imagem 11723"/>
          <p:cNvPicPr>
            <a:picLocks noChangeAspect="1" noChangeArrowheads="1"/>
          </p:cNvPicPr>
          <p:nvPr/>
        </p:nvPicPr>
        <p:blipFill>
          <a:blip r:embed="rId2" cstate="print"/>
          <a:srcRect/>
          <a:stretch>
            <a:fillRect/>
          </a:stretch>
        </p:blipFill>
        <p:spPr bwMode="auto">
          <a:xfrm>
            <a:off x="6239101" y="3407280"/>
            <a:ext cx="1141211" cy="1081147"/>
          </a:xfrm>
          <a:prstGeom prst="rect">
            <a:avLst/>
          </a:prstGeom>
          <a:noFill/>
          <a:ln w="9525">
            <a:noFill/>
            <a:miter lim="800000"/>
            <a:headEnd/>
            <a:tailEnd/>
          </a:ln>
        </p:spPr>
      </p:pic>
      <p:pic>
        <p:nvPicPr>
          <p:cNvPr id="158724" name="Imagem 186"/>
          <p:cNvPicPr>
            <a:picLocks noChangeAspect="1" noChangeArrowheads="1"/>
          </p:cNvPicPr>
          <p:nvPr/>
        </p:nvPicPr>
        <p:blipFill>
          <a:blip r:embed="rId3" cstate="print"/>
          <a:srcRect/>
          <a:stretch>
            <a:fillRect/>
          </a:stretch>
        </p:blipFill>
        <p:spPr bwMode="auto">
          <a:xfrm>
            <a:off x="5796136" y="5229709"/>
            <a:ext cx="2004517" cy="719571"/>
          </a:xfrm>
          <a:prstGeom prst="rect">
            <a:avLst/>
          </a:prstGeom>
          <a:noFill/>
          <a:ln w="9525">
            <a:noFill/>
            <a:miter lim="800000"/>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half" idx="2"/>
          </p:nvPr>
        </p:nvSpPr>
        <p:spPr>
          <a:xfrm>
            <a:off x="611188" y="1557338"/>
            <a:ext cx="4320480" cy="4968552"/>
          </a:xfrm>
        </p:spPr>
        <p:txBody>
          <a:bodyPr>
            <a:normAutofit/>
          </a:bodyPr>
          <a:lstStyle/>
          <a:p>
            <a:r>
              <a:rPr lang="pt-BR" dirty="0"/>
              <a:t>Abrir arquivo:</a:t>
            </a:r>
            <a:endParaRPr lang="pt-BR" dirty="0"/>
          </a:p>
          <a:p>
            <a:pPr lvl="1"/>
            <a:r>
              <a:rPr lang="pt-BR" dirty="0"/>
              <a:t>Acionar o Botão do Microsoft Office, e clicar em ‘Abrir’.</a:t>
            </a:r>
            <a:endParaRPr lang="pt-BR" dirty="0"/>
          </a:p>
          <a:p>
            <a:r>
              <a:rPr lang="pt-BR" dirty="0"/>
              <a:t>Inserir figuras:</a:t>
            </a:r>
            <a:endParaRPr lang="pt-BR" dirty="0"/>
          </a:p>
          <a:p>
            <a:pPr lvl="1"/>
            <a:r>
              <a:rPr lang="pt-BR" dirty="0"/>
              <a:t>Clicar na guia ‘Inserir’, e clicar em um dos botões a seguir:</a:t>
            </a:r>
            <a:endParaRPr lang="pt-BR" dirty="0"/>
          </a:p>
          <a:p>
            <a:pPr lvl="2"/>
            <a:r>
              <a:rPr lang="pt-BR" dirty="0"/>
              <a:t>Insere uma imagem de um arquivo.</a:t>
            </a:r>
            <a:endParaRPr lang="pt-BR" dirty="0"/>
          </a:p>
          <a:p>
            <a:pPr lvl="2"/>
            <a:r>
              <a:rPr lang="pt-BR" dirty="0"/>
              <a:t>Escolhe entre várias figuras que acompanham o Microsoft Office.</a:t>
            </a:r>
            <a:endParaRPr lang="pt-BR" dirty="0"/>
          </a:p>
          <a:p>
            <a:pPr lvl="2"/>
            <a:r>
              <a:rPr lang="pt-BR" dirty="0"/>
              <a:t>Insere retângulos e círculos, linhas, símbolos de fluxograma e outros.</a:t>
            </a:r>
            <a:endParaRPr lang="pt-BR" dirty="0"/>
          </a:p>
          <a:p>
            <a:endParaRPr lang="pt-BR" dirty="0"/>
          </a:p>
          <a:p>
            <a:endParaRPr lang="pt-BR" dirty="0"/>
          </a:p>
          <a:p>
            <a:endParaRPr lang="pt-BR" dirty="0"/>
          </a:p>
          <a:p>
            <a:endParaRPr lang="pt-BR" dirty="0"/>
          </a:p>
        </p:txBody>
      </p:sp>
      <p:sp>
        <p:nvSpPr>
          <p:cNvPr id="2" name="Título 1"/>
          <p:cNvSpPr>
            <a:spLocks noGrp="1"/>
          </p:cNvSpPr>
          <p:nvPr>
            <p:ph type="ctrTitle"/>
          </p:nvPr>
        </p:nvSpPr>
        <p:spPr>
          <a:xfrm>
            <a:off x="616397" y="116632"/>
            <a:ext cx="7916416" cy="1008112"/>
          </a:xfrm>
        </p:spPr>
        <p:txBody>
          <a:bodyPr/>
          <a:lstStyle/>
          <a:p>
            <a:r>
              <a:rPr lang="pt-BR" dirty="0"/>
              <a:t>Editor de Apresentação no Power Point</a:t>
            </a:r>
            <a:endParaRPr lang="pt-BR" dirty="0"/>
          </a:p>
        </p:txBody>
      </p:sp>
      <p:pic>
        <p:nvPicPr>
          <p:cNvPr id="159746" name="Imagem 189"/>
          <p:cNvPicPr>
            <a:picLocks noChangeAspect="1" noChangeArrowheads="1"/>
          </p:cNvPicPr>
          <p:nvPr/>
        </p:nvPicPr>
        <p:blipFill>
          <a:blip r:embed="rId1" cstate="print"/>
          <a:srcRect/>
          <a:stretch>
            <a:fillRect/>
          </a:stretch>
        </p:blipFill>
        <p:spPr bwMode="auto">
          <a:xfrm>
            <a:off x="6444208" y="1935072"/>
            <a:ext cx="928694" cy="928694"/>
          </a:xfrm>
          <a:prstGeom prst="rect">
            <a:avLst/>
          </a:prstGeom>
          <a:noFill/>
          <a:ln w="9525">
            <a:noFill/>
            <a:miter lim="800000"/>
            <a:headEnd/>
            <a:tailEnd/>
          </a:ln>
        </p:spPr>
      </p:pic>
      <p:pic>
        <p:nvPicPr>
          <p:cNvPr id="159747" name="Imagem 190"/>
          <p:cNvPicPr>
            <a:picLocks noChangeAspect="1" noChangeArrowheads="1"/>
          </p:cNvPicPr>
          <p:nvPr/>
        </p:nvPicPr>
        <p:blipFill>
          <a:blip r:embed="rId2" cstate="print"/>
          <a:srcRect/>
          <a:stretch>
            <a:fillRect/>
          </a:stretch>
        </p:blipFill>
        <p:spPr bwMode="auto">
          <a:xfrm>
            <a:off x="6444208" y="3166048"/>
            <a:ext cx="928694" cy="857256"/>
          </a:xfrm>
          <a:prstGeom prst="rect">
            <a:avLst/>
          </a:prstGeom>
          <a:noFill/>
          <a:ln w="9525">
            <a:noFill/>
            <a:miter lim="800000"/>
            <a:headEnd/>
            <a:tailEnd/>
          </a:ln>
        </p:spPr>
      </p:pic>
      <p:pic>
        <p:nvPicPr>
          <p:cNvPr id="12" name="Imagem 191"/>
          <p:cNvPicPr>
            <a:picLocks noChangeAspect="1" noChangeArrowheads="1"/>
          </p:cNvPicPr>
          <p:nvPr/>
        </p:nvPicPr>
        <p:blipFill>
          <a:blip r:embed="rId3" cstate="print"/>
          <a:srcRect/>
          <a:stretch>
            <a:fillRect/>
          </a:stretch>
        </p:blipFill>
        <p:spPr bwMode="auto">
          <a:xfrm>
            <a:off x="6444208" y="4221088"/>
            <a:ext cx="954344" cy="954344"/>
          </a:xfrm>
          <a:prstGeom prst="rect">
            <a:avLst/>
          </a:prstGeom>
          <a:noFill/>
          <a:ln w="9525">
            <a:noFill/>
            <a:miter lim="800000"/>
            <a:headEnd/>
            <a:tailEnd/>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half" idx="2"/>
          </p:nvPr>
        </p:nvSpPr>
        <p:spPr>
          <a:xfrm>
            <a:off x="619288" y="1557338"/>
            <a:ext cx="4536504" cy="4608511"/>
          </a:xfrm>
        </p:spPr>
        <p:txBody>
          <a:bodyPr>
            <a:normAutofit/>
          </a:bodyPr>
          <a:lstStyle/>
          <a:p>
            <a:r>
              <a:rPr lang="pt-BR" dirty="0"/>
              <a:t>Inserir figuras </a:t>
            </a:r>
            <a:r>
              <a:rPr lang="pt-BR" b="0" dirty="0"/>
              <a:t>- </a:t>
            </a:r>
            <a:r>
              <a:rPr lang="pt-BR" dirty="0"/>
              <a:t>clicar na guia ‘Inserir’, e clicar em um dos botões a seguir:</a:t>
            </a:r>
            <a:endParaRPr lang="pt-BR" dirty="0"/>
          </a:p>
          <a:p>
            <a:pPr lvl="1"/>
            <a:r>
              <a:rPr lang="pt-BR" dirty="0"/>
              <a:t>Insere um elemento gráfico </a:t>
            </a:r>
            <a:r>
              <a:rPr lang="pt-BR" dirty="0" err="1"/>
              <a:t>SmartArt</a:t>
            </a:r>
            <a:r>
              <a:rPr lang="pt-BR" dirty="0"/>
              <a:t>, desde listas gráficas e diagramas de processos até gráficos mais complexos.</a:t>
            </a:r>
            <a:endParaRPr lang="pt-BR" dirty="0"/>
          </a:p>
          <a:p>
            <a:pPr lvl="1"/>
            <a:r>
              <a:rPr lang="pt-BR" dirty="0"/>
              <a:t>Insere um gráfico.</a:t>
            </a:r>
            <a:endParaRPr lang="pt-BR" dirty="0"/>
          </a:p>
          <a:p>
            <a:pPr lvl="1"/>
            <a:r>
              <a:rPr lang="pt-BR" dirty="0"/>
              <a:t>Insere um texto com efeitos especiais.</a:t>
            </a:r>
            <a:endParaRPr lang="pt-BR" dirty="0"/>
          </a:p>
          <a:p>
            <a:endParaRPr lang="pt-BR" dirty="0"/>
          </a:p>
          <a:p>
            <a:endParaRPr lang="pt-BR" dirty="0"/>
          </a:p>
        </p:txBody>
      </p:sp>
      <p:pic>
        <p:nvPicPr>
          <p:cNvPr id="6" name="Imagem 194"/>
          <p:cNvPicPr>
            <a:picLocks noChangeAspect="1" noChangeArrowheads="1"/>
          </p:cNvPicPr>
          <p:nvPr/>
        </p:nvPicPr>
        <p:blipFill>
          <a:blip r:embed="rId1" cstate="print"/>
          <a:srcRect/>
          <a:stretch>
            <a:fillRect/>
          </a:stretch>
        </p:blipFill>
        <p:spPr bwMode="auto">
          <a:xfrm>
            <a:off x="6300192" y="4149080"/>
            <a:ext cx="857256" cy="928694"/>
          </a:xfrm>
          <a:prstGeom prst="rect">
            <a:avLst/>
          </a:prstGeom>
          <a:noFill/>
          <a:ln w="9525">
            <a:noFill/>
            <a:miter lim="800000"/>
            <a:headEnd/>
            <a:tailEnd/>
          </a:ln>
        </p:spPr>
      </p:pic>
      <p:pic>
        <p:nvPicPr>
          <p:cNvPr id="7" name="Imagem 192"/>
          <p:cNvPicPr>
            <a:picLocks noChangeAspect="1" noChangeArrowheads="1"/>
          </p:cNvPicPr>
          <p:nvPr/>
        </p:nvPicPr>
        <p:blipFill>
          <a:blip r:embed="rId2" cstate="print"/>
          <a:srcRect/>
          <a:stretch>
            <a:fillRect/>
          </a:stretch>
        </p:blipFill>
        <p:spPr bwMode="auto">
          <a:xfrm>
            <a:off x="6289687" y="1909422"/>
            <a:ext cx="878267" cy="928694"/>
          </a:xfrm>
          <a:prstGeom prst="rect">
            <a:avLst/>
          </a:prstGeom>
          <a:noFill/>
          <a:ln w="9525">
            <a:noFill/>
            <a:miter lim="800000"/>
            <a:headEnd/>
            <a:tailEnd/>
          </a:ln>
        </p:spPr>
      </p:pic>
      <p:pic>
        <p:nvPicPr>
          <p:cNvPr id="8" name="Imagem 193"/>
          <p:cNvPicPr>
            <a:picLocks noChangeAspect="1" noChangeArrowheads="1"/>
          </p:cNvPicPr>
          <p:nvPr/>
        </p:nvPicPr>
        <p:blipFill>
          <a:blip r:embed="rId3" cstate="print"/>
          <a:srcRect/>
          <a:stretch>
            <a:fillRect/>
          </a:stretch>
        </p:blipFill>
        <p:spPr bwMode="auto">
          <a:xfrm>
            <a:off x="6289687" y="2993532"/>
            <a:ext cx="867761" cy="934512"/>
          </a:xfrm>
          <a:prstGeom prst="rect">
            <a:avLst/>
          </a:prstGeom>
          <a:noFill/>
          <a:ln w="9525">
            <a:noFill/>
            <a:miter lim="800000"/>
            <a:headEnd/>
            <a:tailEnd/>
          </a:ln>
        </p:spPr>
      </p:pic>
      <p:sp>
        <p:nvSpPr>
          <p:cNvPr id="9" name="Título 1"/>
          <p:cNvSpPr>
            <a:spLocks noGrp="1"/>
          </p:cNvSpPr>
          <p:nvPr>
            <p:ph type="ctrTitle"/>
          </p:nvPr>
        </p:nvSpPr>
        <p:spPr>
          <a:xfrm>
            <a:off x="616397" y="116632"/>
            <a:ext cx="7916416" cy="1008112"/>
          </a:xfrm>
        </p:spPr>
        <p:txBody>
          <a:bodyPr/>
          <a:lstStyle/>
          <a:p>
            <a:r>
              <a:rPr lang="pt-BR" dirty="0"/>
              <a:t>Editor de Apresentação no Power Point</a:t>
            </a:r>
            <a:endParaRPr lang="pt-BR"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half" idx="2"/>
          </p:nvPr>
        </p:nvSpPr>
        <p:spPr>
          <a:xfrm>
            <a:off x="611560" y="1484785"/>
            <a:ext cx="4176464" cy="4608511"/>
          </a:xfrm>
        </p:spPr>
        <p:txBody>
          <a:bodyPr>
            <a:normAutofit/>
          </a:bodyPr>
          <a:lstStyle/>
          <a:p>
            <a:r>
              <a:rPr lang="pt-BR" sz="2600" dirty="0"/>
              <a:t>Cabeçalho e rodapé</a:t>
            </a:r>
            <a:r>
              <a:rPr lang="pt-BR" dirty="0"/>
              <a:t>:</a:t>
            </a:r>
            <a:endParaRPr lang="pt-BR" dirty="0"/>
          </a:p>
          <a:p>
            <a:pPr lvl="1"/>
            <a:r>
              <a:rPr lang="pt-BR" dirty="0"/>
              <a:t>Clicar no botão ‘Cabeçalho e Rodapé’, na guia ‘Inserir’.</a:t>
            </a:r>
            <a:endParaRPr lang="pt-BR" dirty="0"/>
          </a:p>
          <a:p>
            <a:r>
              <a:rPr lang="pt-BR" sz="2600" dirty="0"/>
              <a:t>Inserir tabela:</a:t>
            </a:r>
            <a:endParaRPr lang="pt-BR" sz="2600" dirty="0"/>
          </a:p>
          <a:p>
            <a:pPr lvl="1"/>
            <a:r>
              <a:rPr lang="pt-BR" dirty="0"/>
              <a:t>Clicar no botão ‘Tabela’, localizado na guia ‘Inserir’.</a:t>
            </a:r>
            <a:endParaRPr lang="pt-BR" dirty="0"/>
          </a:p>
          <a:p>
            <a:pPr marL="273050" lvl="2" indent="-273050">
              <a:buFont typeface="Wingdings" panose="05000000000000000000" pitchFamily="2" charset="2"/>
              <a:buChar char="Ø"/>
            </a:pPr>
            <a:r>
              <a:rPr lang="pt-BR" sz="2600" b="1" dirty="0"/>
              <a:t>Alterar a ordem dos slides: </a:t>
            </a:r>
            <a:endParaRPr lang="pt-BR" sz="2600" b="1" dirty="0"/>
          </a:p>
          <a:p>
            <a:pPr lvl="1"/>
            <a:r>
              <a:rPr lang="pt-BR" sz="2100" dirty="0"/>
              <a:t>Seleciona-se a guia ‘Slides’ (no painel à esquerda). Clica-se com o botão esquerdo do mouse sobre o slide; arrasta-se até a posição desejada.</a:t>
            </a:r>
            <a:endParaRPr lang="pt-BR" sz="2100" dirty="0"/>
          </a:p>
          <a:p>
            <a:endParaRPr lang="pt-BR" dirty="0"/>
          </a:p>
          <a:p>
            <a:endParaRPr lang="pt-BR" dirty="0"/>
          </a:p>
        </p:txBody>
      </p:sp>
      <p:sp>
        <p:nvSpPr>
          <p:cNvPr id="6" name="Título 5"/>
          <p:cNvSpPr>
            <a:spLocks noGrp="1"/>
          </p:cNvSpPr>
          <p:nvPr>
            <p:ph type="ctrTitle"/>
          </p:nvPr>
        </p:nvSpPr>
        <p:spPr>
          <a:xfrm>
            <a:off x="611560" y="116632"/>
            <a:ext cx="7916416" cy="1008112"/>
          </a:xfrm>
        </p:spPr>
        <p:txBody>
          <a:bodyPr/>
          <a:lstStyle/>
          <a:p>
            <a:r>
              <a:rPr lang="pt-BR" dirty="0"/>
              <a:t>Editor de Apresentação no Power Point</a:t>
            </a:r>
            <a:endParaRPr lang="pt-BR" dirty="0"/>
          </a:p>
        </p:txBody>
      </p:sp>
      <p:pic>
        <p:nvPicPr>
          <p:cNvPr id="161794" name="Imagem 197"/>
          <p:cNvPicPr>
            <a:picLocks noChangeAspect="1" noChangeArrowheads="1"/>
          </p:cNvPicPr>
          <p:nvPr/>
        </p:nvPicPr>
        <p:blipFill>
          <a:blip r:embed="rId1" cstate="print"/>
          <a:srcRect b="29466"/>
          <a:stretch>
            <a:fillRect/>
          </a:stretch>
        </p:blipFill>
        <p:spPr bwMode="auto">
          <a:xfrm>
            <a:off x="4959884" y="2636912"/>
            <a:ext cx="3617770" cy="1764766"/>
          </a:xfrm>
          <a:prstGeom prst="rect">
            <a:avLst/>
          </a:prstGeom>
          <a:noFill/>
          <a:ln w="9525">
            <a:noFill/>
            <a:miter lim="800000"/>
            <a:headEnd/>
            <a:tailEnd/>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Imagem 200"/>
          <p:cNvPicPr>
            <a:picLocks noChangeAspect="1" noChangeArrowheads="1"/>
          </p:cNvPicPr>
          <p:nvPr/>
        </p:nvPicPr>
        <p:blipFill>
          <a:blip r:embed="rId1" cstate="print"/>
          <a:srcRect/>
          <a:stretch>
            <a:fillRect/>
          </a:stretch>
        </p:blipFill>
        <p:spPr bwMode="auto">
          <a:xfrm>
            <a:off x="4674421" y="2060848"/>
            <a:ext cx="4183129" cy="2683484"/>
          </a:xfrm>
          <a:prstGeom prst="rect">
            <a:avLst/>
          </a:prstGeom>
          <a:noFill/>
          <a:ln w="9525">
            <a:noFill/>
            <a:miter lim="800000"/>
            <a:headEnd/>
            <a:tailEnd/>
          </a:ln>
        </p:spPr>
      </p:pic>
      <p:sp>
        <p:nvSpPr>
          <p:cNvPr id="5" name="Espaço Reservado para Texto 4"/>
          <p:cNvSpPr>
            <a:spLocks noGrp="1"/>
          </p:cNvSpPr>
          <p:nvPr>
            <p:ph type="body" sz="half" idx="2"/>
          </p:nvPr>
        </p:nvSpPr>
        <p:spPr>
          <a:xfrm>
            <a:off x="611188" y="1952677"/>
            <a:ext cx="4032448" cy="3835611"/>
          </a:xfrm>
        </p:spPr>
        <p:txBody>
          <a:bodyPr/>
          <a:lstStyle/>
          <a:p>
            <a:r>
              <a:rPr lang="pt-BR" dirty="0"/>
              <a:t>Alterar plano de fundo:</a:t>
            </a:r>
            <a:endParaRPr lang="pt-BR" dirty="0"/>
          </a:p>
          <a:p>
            <a:pPr lvl="1"/>
            <a:r>
              <a:rPr lang="pt-BR" dirty="0"/>
              <a:t>Clicar botão direito do mouse sobre o mesmo, clicar em ‘Formatar Plano de Fundo’.</a:t>
            </a:r>
            <a:endParaRPr lang="pt-BR" dirty="0"/>
          </a:p>
        </p:txBody>
      </p:sp>
      <p:sp>
        <p:nvSpPr>
          <p:cNvPr id="6" name="Título 5"/>
          <p:cNvSpPr>
            <a:spLocks noGrp="1"/>
          </p:cNvSpPr>
          <p:nvPr>
            <p:ph type="ctrTitle"/>
          </p:nvPr>
        </p:nvSpPr>
        <p:spPr/>
        <p:txBody>
          <a:bodyPr/>
          <a:lstStyle/>
          <a:p>
            <a:r>
              <a:rPr lang="pt-BR" dirty="0"/>
              <a:t>Editor de Apresentação no Power Point</a:t>
            </a:r>
            <a:endParaRPr lang="pt-BR"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p:cNvSpPr>
            <a:spLocks noGrp="1"/>
          </p:cNvSpPr>
          <p:nvPr>
            <p:ph type="body" sz="half" idx="2"/>
          </p:nvPr>
        </p:nvSpPr>
        <p:spPr>
          <a:xfrm>
            <a:off x="616397" y="1557338"/>
            <a:ext cx="4099619" cy="4248471"/>
          </a:xfrm>
        </p:spPr>
        <p:txBody>
          <a:bodyPr/>
          <a:lstStyle/>
          <a:p>
            <a:r>
              <a:rPr lang="pt-BR" dirty="0"/>
              <a:t>Animar textos e objetos:</a:t>
            </a:r>
            <a:endParaRPr lang="pt-BR" dirty="0"/>
          </a:p>
          <a:p>
            <a:pPr lvl="1"/>
            <a:r>
              <a:rPr lang="pt-BR" dirty="0"/>
              <a:t>Seleciona-se o texto ou objeto, clica-se na guia ‘Animações’, e depois, no grupo ‘Animações’. No botão ‘Animações Personalizadas’, abrir-se-á um painel à direita, onde clica-se em ‘Adicionar efeito’. Nele se encontram várias opções de animação: entrada, ênfase, saída e trajetórias de animação.</a:t>
            </a:r>
            <a:endParaRPr lang="pt-BR" dirty="0"/>
          </a:p>
        </p:txBody>
      </p:sp>
      <p:sp>
        <p:nvSpPr>
          <p:cNvPr id="6" name="Título 5"/>
          <p:cNvSpPr>
            <a:spLocks noGrp="1"/>
          </p:cNvSpPr>
          <p:nvPr>
            <p:ph type="ctrTitle"/>
          </p:nvPr>
        </p:nvSpPr>
        <p:spPr>
          <a:xfrm>
            <a:off x="616397" y="116632"/>
            <a:ext cx="7916416" cy="1008112"/>
          </a:xfrm>
        </p:spPr>
        <p:txBody>
          <a:bodyPr/>
          <a:lstStyle/>
          <a:p>
            <a:r>
              <a:rPr lang="pt-BR" dirty="0"/>
              <a:t>Editor de Apresentação no Power Point</a:t>
            </a:r>
            <a:endParaRPr lang="pt-BR" dirty="0"/>
          </a:p>
        </p:txBody>
      </p:sp>
      <p:pic>
        <p:nvPicPr>
          <p:cNvPr id="163842" name="Imagem 202"/>
          <p:cNvPicPr>
            <a:picLocks noChangeAspect="1" noChangeArrowheads="1"/>
          </p:cNvPicPr>
          <p:nvPr/>
        </p:nvPicPr>
        <p:blipFill>
          <a:blip r:embed="rId1" cstate="print"/>
          <a:srcRect/>
          <a:stretch>
            <a:fillRect/>
          </a:stretch>
        </p:blipFill>
        <p:spPr bwMode="auto">
          <a:xfrm>
            <a:off x="5004048" y="2276872"/>
            <a:ext cx="3967255" cy="2384616"/>
          </a:xfrm>
          <a:prstGeom prst="rect">
            <a:avLst/>
          </a:prstGeom>
          <a:noFill/>
          <a:ln w="9525">
            <a:noFill/>
            <a:miter lim="800000"/>
            <a:headEnd/>
            <a:tailEnd/>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Imagem 210"/>
          <p:cNvPicPr>
            <a:picLocks noChangeAspect="1" noChangeArrowheads="1"/>
          </p:cNvPicPr>
          <p:nvPr/>
        </p:nvPicPr>
        <p:blipFill>
          <a:blip r:embed="rId1" cstate="print"/>
          <a:srcRect/>
          <a:stretch>
            <a:fillRect/>
          </a:stretch>
        </p:blipFill>
        <p:spPr bwMode="auto">
          <a:xfrm>
            <a:off x="1241021" y="4334201"/>
            <a:ext cx="6661958" cy="1255948"/>
          </a:xfrm>
          <a:prstGeom prst="rect">
            <a:avLst/>
          </a:prstGeom>
          <a:noFill/>
          <a:ln w="9525">
            <a:noFill/>
            <a:miter lim="800000"/>
            <a:headEnd/>
            <a:tailEnd/>
          </a:ln>
        </p:spPr>
      </p:pic>
      <p:sp>
        <p:nvSpPr>
          <p:cNvPr id="5" name="Título 1"/>
          <p:cNvSpPr txBox="1"/>
          <p:nvPr/>
        </p:nvSpPr>
        <p:spPr>
          <a:xfrm>
            <a:off x="285720" y="5589240"/>
            <a:ext cx="8572560" cy="842436"/>
          </a:xfrm>
          <a:prstGeom prst="rect">
            <a:avLst/>
          </a:prstGeom>
        </p:spPr>
        <p:txBody>
          <a:bodyPr vert="horz" lIns="91440" tIns="45720" rIns="91440" bIns="45720" rtlCol="0" anchor="ctr">
            <a:noAutofit/>
          </a:bodyPr>
          <a:lstStyle/>
          <a:p>
            <a:pPr algn="just">
              <a:spcBef>
                <a:spcPct val="0"/>
              </a:spcBef>
            </a:pPr>
            <a:r>
              <a:rPr lang="pt-BR" sz="1600" dirty="0"/>
              <a:t>(1) sem transição; (2) persiana horizontal; (3) persiana vertical; (6) quadro fechar; (5) quadro abrir; (6) quadriculado na horizontal; (7) quadriculado na vertical; (8) pente horizontal; e (9) pente vertical</a:t>
            </a:r>
            <a:endParaRPr kumimoji="0" lang="pt-BR"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Título 5"/>
          <p:cNvSpPr>
            <a:spLocks noGrp="1"/>
          </p:cNvSpPr>
          <p:nvPr>
            <p:ph type="title"/>
          </p:nvPr>
        </p:nvSpPr>
        <p:spPr>
          <a:xfrm>
            <a:off x="285720" y="193675"/>
            <a:ext cx="8229600" cy="1143000"/>
          </a:xfrm>
        </p:spPr>
        <p:txBody>
          <a:bodyPr>
            <a:noAutofit/>
          </a:bodyPr>
          <a:lstStyle/>
          <a:p>
            <a:pPr algn="r"/>
            <a:r>
              <a:rPr lang="pt-BR" sz="3600" dirty="0"/>
              <a:t>Editor de Apresentação </a:t>
            </a:r>
            <a:br>
              <a:rPr lang="pt-BR" sz="3600" dirty="0"/>
            </a:br>
            <a:r>
              <a:rPr lang="pt-BR" sz="3600" dirty="0"/>
              <a:t>no Power Point</a:t>
            </a:r>
            <a:endParaRPr lang="pt-BR" sz="3600" dirty="0"/>
          </a:p>
        </p:txBody>
      </p:sp>
      <p:sp>
        <p:nvSpPr>
          <p:cNvPr id="9" name="Espaço Reservado para Conteúdo 8"/>
          <p:cNvSpPr>
            <a:spLocks noGrp="1"/>
          </p:cNvSpPr>
          <p:nvPr>
            <p:ph idx="1"/>
          </p:nvPr>
        </p:nvSpPr>
        <p:spPr>
          <a:xfrm>
            <a:off x="611188" y="1557338"/>
            <a:ext cx="7921625" cy="4522494"/>
          </a:xfrm>
        </p:spPr>
        <p:txBody>
          <a:bodyPr/>
          <a:lstStyle/>
          <a:p>
            <a:r>
              <a:rPr lang="pt-BR" sz="2600" dirty="0"/>
              <a:t>Transição de slides:</a:t>
            </a:r>
            <a:endParaRPr lang="pt-BR" sz="2600" dirty="0"/>
          </a:p>
          <a:p>
            <a:pPr lvl="1"/>
            <a:r>
              <a:rPr lang="pt-BR" sz="2400" b="0" dirty="0"/>
              <a:t>São os efeitos semelhantes à animação que ocorre no modo de exibição ‘Apresentação de Slides’, quando se move de um slide para o próximo. É possível controlar a velocidade de cada efeito de transição de slides e também adicionar som.</a:t>
            </a:r>
            <a:endParaRPr lang="pt-BR" sz="2400" b="0" dirty="0"/>
          </a:p>
          <a:p>
            <a:endParaRPr lang="pt-BR"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9073" y="44667"/>
            <a:ext cx="8229600" cy="1143000"/>
          </a:xfrm>
        </p:spPr>
        <p:txBody>
          <a:bodyPr>
            <a:normAutofit/>
          </a:bodyPr>
          <a:lstStyle/>
          <a:p>
            <a:pPr algn="r"/>
            <a:r>
              <a:rPr lang="pt-BR" sz="3400" dirty="0"/>
              <a:t>Configurando as Apresentações em Slides</a:t>
            </a:r>
            <a:endParaRPr lang="pt-BR" sz="3400" dirty="0"/>
          </a:p>
        </p:txBody>
      </p:sp>
      <p:pic>
        <p:nvPicPr>
          <p:cNvPr id="165890" name="Imagem 211"/>
          <p:cNvPicPr>
            <a:picLocks noChangeAspect="1" noChangeArrowheads="1"/>
          </p:cNvPicPr>
          <p:nvPr/>
        </p:nvPicPr>
        <p:blipFill>
          <a:blip r:embed="rId1" cstate="print"/>
          <a:srcRect/>
          <a:stretch>
            <a:fillRect/>
          </a:stretch>
        </p:blipFill>
        <p:spPr bwMode="auto">
          <a:xfrm>
            <a:off x="1274737" y="1434831"/>
            <a:ext cx="6594526" cy="4420138"/>
          </a:xfrm>
          <a:prstGeom prst="rect">
            <a:avLst/>
          </a:prstGeom>
          <a:noFill/>
          <a:ln w="9525">
            <a:noFill/>
            <a:miter lim="800000"/>
            <a:headEnd/>
            <a:tailEnd/>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8857" y="16567"/>
            <a:ext cx="8229600" cy="1143000"/>
          </a:xfrm>
        </p:spPr>
        <p:txBody>
          <a:bodyPr>
            <a:normAutofit/>
          </a:bodyPr>
          <a:lstStyle/>
          <a:p>
            <a:pPr algn="r"/>
            <a:r>
              <a:rPr lang="pt-BR" sz="3600" dirty="0"/>
              <a:t>Tipos de apresentação</a:t>
            </a:r>
            <a:endParaRPr lang="pt-BR" sz="3600" dirty="0"/>
          </a:p>
        </p:txBody>
      </p:sp>
      <p:sp>
        <p:nvSpPr>
          <p:cNvPr id="3" name="Espaço Reservado para Conteúdo 2"/>
          <p:cNvSpPr>
            <a:spLocks noGrp="1"/>
          </p:cNvSpPr>
          <p:nvPr>
            <p:ph idx="1"/>
          </p:nvPr>
        </p:nvSpPr>
        <p:spPr>
          <a:xfrm>
            <a:off x="614140" y="1570622"/>
            <a:ext cx="7918673" cy="3929090"/>
          </a:xfrm>
        </p:spPr>
        <p:txBody>
          <a:bodyPr>
            <a:normAutofit fontScale="85000" lnSpcReduction="10000"/>
          </a:bodyPr>
          <a:lstStyle/>
          <a:p>
            <a:pPr lvl="0"/>
            <a:r>
              <a:rPr lang="pt-BR" dirty="0"/>
              <a:t>Para fazer uma apresentação ao vivo, clica-se em ‘Exibida por um orador (tela inteira)’;</a:t>
            </a:r>
            <a:endParaRPr lang="pt-BR" dirty="0"/>
          </a:p>
          <a:p>
            <a:pPr lvl="0"/>
            <a:r>
              <a:rPr lang="pt-BR" dirty="0"/>
              <a:t>Para permitir que a apresentação seja a partir de um disco rígido ou CD, em um PC ou na Internet, clica-se em ‘Apresentada por uma pessoa (janela)’;</a:t>
            </a:r>
            <a:endParaRPr lang="pt-BR" dirty="0"/>
          </a:p>
          <a:p>
            <a:pPr lvl="0"/>
            <a:r>
              <a:rPr lang="pt-BR" dirty="0"/>
              <a:t>Para permitir que os slides rolem a apresentação em </a:t>
            </a:r>
            <a:r>
              <a:rPr lang="pt-BR" dirty="0" err="1"/>
              <a:t>autoexecução</a:t>
            </a:r>
            <a:r>
              <a:rPr lang="pt-BR" dirty="0"/>
              <a:t>, a partir de um PC autônomo, marca-se a caixa de seleção ‘Mostrar barra de rolagem’.</a:t>
            </a:r>
            <a:endParaRPr lang="pt-B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2840" y="188640"/>
            <a:ext cx="8229600" cy="1143000"/>
          </a:xfrm>
        </p:spPr>
        <p:txBody>
          <a:bodyPr>
            <a:noAutofit/>
          </a:bodyPr>
          <a:lstStyle/>
          <a:p>
            <a:pPr algn="r"/>
            <a:r>
              <a:rPr lang="pt-BR" sz="3600" dirty="0"/>
              <a:t>Organização Básica de um Sistema </a:t>
            </a:r>
            <a:br>
              <a:rPr lang="pt-BR" sz="3600" dirty="0"/>
            </a:br>
            <a:r>
              <a:rPr lang="pt-BR" sz="3600" dirty="0"/>
              <a:t>de Computação</a:t>
            </a:r>
            <a:endParaRPr lang="pt-BR" sz="3600" dirty="0"/>
          </a:p>
        </p:txBody>
      </p:sp>
      <p:sp>
        <p:nvSpPr>
          <p:cNvPr id="3" name="Espaço Reservado para Conteúdo 2"/>
          <p:cNvSpPr>
            <a:spLocks noGrp="1"/>
          </p:cNvSpPr>
          <p:nvPr>
            <p:ph idx="1"/>
          </p:nvPr>
        </p:nvSpPr>
        <p:spPr>
          <a:xfrm>
            <a:off x="621154" y="1660150"/>
            <a:ext cx="7911286" cy="3929090"/>
          </a:xfrm>
        </p:spPr>
        <p:txBody>
          <a:bodyPr>
            <a:normAutofit fontScale="85000" lnSpcReduction="20000"/>
          </a:bodyPr>
          <a:lstStyle/>
          <a:p>
            <a:pPr>
              <a:buFont typeface="Wingdings" panose="05000000000000000000" pitchFamily="2" charset="2"/>
              <a:buChar char="Ø"/>
            </a:pPr>
            <a:r>
              <a:rPr lang="pt-BR" sz="3100" dirty="0"/>
              <a:t>Arquitetura:</a:t>
            </a:r>
            <a:endParaRPr lang="pt-BR" sz="3100" dirty="0"/>
          </a:p>
          <a:p>
            <a:pPr lvl="1">
              <a:buFont typeface="Wingdings" panose="05000000000000000000" pitchFamily="2" charset="2"/>
              <a:buChar char="§"/>
            </a:pPr>
            <a:r>
              <a:rPr lang="pt-BR" sz="2600" dirty="0"/>
              <a:t>Refere-se às especificações que têm um impacto direto na execução lógica de um programa. </a:t>
            </a:r>
            <a:endParaRPr lang="pt-BR" sz="2600" dirty="0"/>
          </a:p>
          <a:p>
            <a:pPr lvl="2">
              <a:buFont typeface="Wingdings" panose="05000000000000000000" pitchFamily="2" charset="2"/>
              <a:buChar char="ü"/>
            </a:pPr>
            <a:r>
              <a:rPr lang="pt-BR" dirty="0"/>
              <a:t>Ex.: instruções, nº de bits usados para representar vários tipos de dados, mecanismos de entrada/saída e técnicas para memória de endereçamento. </a:t>
            </a:r>
            <a:endParaRPr lang="pt-BR" dirty="0"/>
          </a:p>
          <a:p>
            <a:endParaRPr lang="pt-BR" dirty="0"/>
          </a:p>
          <a:p>
            <a:pPr>
              <a:buFont typeface="Wingdings" panose="05000000000000000000" pitchFamily="2" charset="2"/>
              <a:buChar char="Ø"/>
            </a:pPr>
            <a:r>
              <a:rPr lang="pt-BR" sz="3100" dirty="0"/>
              <a:t>Organização</a:t>
            </a:r>
            <a:r>
              <a:rPr lang="pt-BR" dirty="0"/>
              <a:t>: </a:t>
            </a:r>
            <a:endParaRPr lang="pt-BR" dirty="0"/>
          </a:p>
          <a:p>
            <a:pPr lvl="1">
              <a:buFont typeface="Wingdings" panose="05000000000000000000" pitchFamily="2" charset="2"/>
              <a:buChar char="§"/>
            </a:pPr>
            <a:r>
              <a:rPr lang="pt-BR" sz="2600" dirty="0"/>
              <a:t>Refere-se às unidades operacionais e suas interconexões que realizam as especificações da arquitetura. </a:t>
            </a:r>
            <a:endParaRPr lang="pt-BR" sz="2600" dirty="0"/>
          </a:p>
          <a:p>
            <a:pPr lvl="2">
              <a:buFont typeface="Wingdings" panose="05000000000000000000" pitchFamily="2" charset="2"/>
              <a:buChar char="ü"/>
            </a:pPr>
            <a:r>
              <a:rPr lang="pt-BR" dirty="0"/>
              <a:t>Ex.: os sinais de controle, interfaces entre o computador e os periféricos e a tecnologia de memória utilizada.</a:t>
            </a:r>
            <a:endParaRPr lang="pt-BR"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2832" y="12984"/>
            <a:ext cx="8229600" cy="1143000"/>
          </a:xfrm>
        </p:spPr>
        <p:txBody>
          <a:bodyPr>
            <a:normAutofit/>
          </a:bodyPr>
          <a:lstStyle/>
          <a:p>
            <a:pPr algn="r"/>
            <a:r>
              <a:rPr lang="pt-BR" sz="3600" dirty="0"/>
              <a:t>Mostrar slides</a:t>
            </a:r>
            <a:endParaRPr lang="pt-BR" sz="3600" dirty="0"/>
          </a:p>
        </p:txBody>
      </p:sp>
      <p:sp>
        <p:nvSpPr>
          <p:cNvPr id="3" name="Espaço Reservado para Conteúdo 2"/>
          <p:cNvSpPr>
            <a:spLocks noGrp="1"/>
          </p:cNvSpPr>
          <p:nvPr>
            <p:ph idx="1"/>
          </p:nvPr>
        </p:nvSpPr>
        <p:spPr>
          <a:xfrm>
            <a:off x="615344" y="1573144"/>
            <a:ext cx="7897088" cy="4701338"/>
          </a:xfrm>
        </p:spPr>
        <p:txBody>
          <a:bodyPr>
            <a:normAutofit/>
          </a:bodyPr>
          <a:lstStyle/>
          <a:p>
            <a:pPr lvl="0"/>
            <a:r>
              <a:rPr lang="pt-BR" sz="2200" dirty="0"/>
              <a:t>Para mostrar todos os slides, clica-se em ‘Tudo’;</a:t>
            </a:r>
            <a:endParaRPr lang="pt-BR" sz="2200" dirty="0"/>
          </a:p>
          <a:p>
            <a:pPr lvl="0"/>
            <a:r>
              <a:rPr lang="pt-BR" sz="2200" dirty="0"/>
              <a:t>Para mostrar um grupo específico de slides, digita-se o nº do 1º slide que se deseja mostrar na caixa ‘De:’, e digita-se o nº do último slide na caixa ‘Até’;</a:t>
            </a:r>
            <a:endParaRPr lang="pt-BR" sz="2200" dirty="0"/>
          </a:p>
          <a:p>
            <a:pPr lvl="0"/>
            <a:r>
              <a:rPr lang="pt-BR" sz="2200" dirty="0"/>
              <a:t>Para iniciar uma apresentação de slides derivada de outra apresentação, clica-se em ‘Apresentação personalizada’, clica-se na apresentação que se deseja exibir como uma apresentação personalizada (uma apresentação dentro de uma apresentação na qual se agrupam slides em uma apresentação existente, para poder mostrar essa seção da apresentação para um público em particular).</a:t>
            </a:r>
            <a:endParaRPr lang="pt-BR" sz="2200"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7" y="26812"/>
            <a:ext cx="7921625" cy="1143000"/>
          </a:xfrm>
        </p:spPr>
        <p:txBody>
          <a:bodyPr>
            <a:normAutofit/>
          </a:bodyPr>
          <a:lstStyle/>
          <a:p>
            <a:pPr algn="r"/>
            <a:r>
              <a:rPr lang="pt-BR" sz="3600" dirty="0"/>
              <a:t>Opções da apresentação</a:t>
            </a:r>
            <a:endParaRPr lang="pt-BR" sz="3600" dirty="0"/>
          </a:p>
        </p:txBody>
      </p:sp>
      <p:sp>
        <p:nvSpPr>
          <p:cNvPr id="3" name="Espaço Reservado para Conteúdo 2"/>
          <p:cNvSpPr>
            <a:spLocks noGrp="1"/>
          </p:cNvSpPr>
          <p:nvPr>
            <p:ph idx="1"/>
          </p:nvPr>
        </p:nvSpPr>
        <p:spPr>
          <a:xfrm>
            <a:off x="611188" y="1557338"/>
            <a:ext cx="7921624" cy="4701338"/>
          </a:xfrm>
        </p:spPr>
        <p:txBody>
          <a:bodyPr>
            <a:normAutofit/>
          </a:bodyPr>
          <a:lstStyle/>
          <a:p>
            <a:pPr lvl="0"/>
            <a:r>
              <a:rPr lang="pt-BR" sz="2400" dirty="0"/>
              <a:t>Executar um arquivo de som ou animação continuamente, marca-se a caixa de opções ‘Repetir’, até '</a:t>
            </a:r>
            <a:r>
              <a:rPr lang="pt-BR" sz="2400" dirty="0" err="1"/>
              <a:t>Esc</a:t>
            </a:r>
            <a:r>
              <a:rPr lang="pt-BR" sz="2400" dirty="0"/>
              <a:t>' ser pressionada;</a:t>
            </a:r>
            <a:endParaRPr lang="pt-BR" sz="2400" dirty="0"/>
          </a:p>
          <a:p>
            <a:pPr lvl="0"/>
            <a:r>
              <a:rPr lang="pt-BR" sz="2400" dirty="0"/>
              <a:t>Mostrar uma apresentação sem executar uma narração incorporada, marca-se a caixa de seleção ‘Apresentação sem narração’;</a:t>
            </a:r>
            <a:endParaRPr lang="pt-BR" sz="2400" dirty="0"/>
          </a:p>
          <a:p>
            <a:pPr lvl="0"/>
            <a:r>
              <a:rPr lang="pt-BR" sz="2400" dirty="0"/>
              <a:t>Mostrar uma apresentação sem executar uma animação incorporada, marca-se a caixa de seleção ‘Apresentação sem animação’;</a:t>
            </a:r>
            <a:endParaRPr lang="pt-BR" sz="2400"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188640"/>
            <a:ext cx="8229600" cy="868346"/>
          </a:xfrm>
        </p:spPr>
        <p:txBody>
          <a:bodyPr>
            <a:normAutofit/>
          </a:bodyPr>
          <a:lstStyle/>
          <a:p>
            <a:pPr algn="r"/>
            <a:r>
              <a:rPr lang="pt-BR" sz="3600" b="1" dirty="0"/>
              <a:t>Opções da apresentação</a:t>
            </a:r>
            <a:endParaRPr lang="pt-BR" sz="3600" b="1" dirty="0"/>
          </a:p>
        </p:txBody>
      </p:sp>
      <p:sp>
        <p:nvSpPr>
          <p:cNvPr id="3" name="Espaço Reservado para Conteúdo 2"/>
          <p:cNvSpPr>
            <a:spLocks noGrp="1"/>
          </p:cNvSpPr>
          <p:nvPr>
            <p:ph idx="1"/>
          </p:nvPr>
        </p:nvSpPr>
        <p:spPr>
          <a:xfrm>
            <a:off x="616549" y="1557338"/>
            <a:ext cx="7916264" cy="4947462"/>
          </a:xfrm>
        </p:spPr>
        <p:txBody>
          <a:bodyPr>
            <a:noAutofit/>
          </a:bodyPr>
          <a:lstStyle/>
          <a:p>
            <a:pPr lvl="0" algn="just"/>
            <a:r>
              <a:rPr lang="pt-BR" sz="2400" dirty="0"/>
              <a:t>Ao fazer a apresentação diante de uma audiência ao vivo, é possível escrever nos slides. Para especificar uma cor de tinta, na lista ‘Cor da caneta’, selecionar uma cor de tinta;</a:t>
            </a:r>
            <a:endParaRPr lang="pt-BR" sz="2400" dirty="0"/>
          </a:p>
          <a:p>
            <a:pPr lvl="0" algn="just"/>
            <a:r>
              <a:rPr lang="pt-BR" sz="2400" dirty="0"/>
              <a:t>A lista ‘Cor da caneta’ estará disponível apenas se o botão ‘Exibida por um orador’ (tela inteira) (na seção Tipo de apresentação) estiver selecionado.</a:t>
            </a:r>
            <a:endParaRPr lang="pt-BR" sz="2400" dirty="0"/>
          </a:p>
          <a:p>
            <a:pPr lvl="0" algn="just"/>
            <a:endParaRPr lang="pt-BR" sz="2400"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18262"/>
            <a:ext cx="8229600" cy="1143000"/>
          </a:xfrm>
        </p:spPr>
        <p:txBody>
          <a:bodyPr>
            <a:normAutofit/>
          </a:bodyPr>
          <a:lstStyle/>
          <a:p>
            <a:pPr algn="r"/>
            <a:r>
              <a:rPr lang="pt-BR" sz="3600" dirty="0"/>
              <a:t>Avançar slides</a:t>
            </a:r>
            <a:endParaRPr lang="pt-BR" sz="3600" dirty="0"/>
          </a:p>
        </p:txBody>
      </p:sp>
      <p:sp>
        <p:nvSpPr>
          <p:cNvPr id="3" name="Espaço Reservado para Conteúdo 2"/>
          <p:cNvSpPr>
            <a:spLocks noGrp="1"/>
          </p:cNvSpPr>
          <p:nvPr>
            <p:ph idx="1"/>
          </p:nvPr>
        </p:nvSpPr>
        <p:spPr>
          <a:xfrm>
            <a:off x="611188" y="1557338"/>
            <a:ext cx="7921625" cy="4701338"/>
          </a:xfrm>
        </p:spPr>
        <p:txBody>
          <a:bodyPr>
            <a:normAutofit/>
          </a:bodyPr>
          <a:lstStyle/>
          <a:p>
            <a:pPr lvl="0"/>
            <a:r>
              <a:rPr lang="pt-BR" sz="2200" dirty="0"/>
              <a:t>Para avançar para cada slide manualmente durante a apresentação, clica-se em ‘Manualmente’;</a:t>
            </a:r>
            <a:endParaRPr lang="pt-BR" sz="2200" dirty="0"/>
          </a:p>
          <a:p>
            <a:pPr lvl="0"/>
            <a:r>
              <a:rPr lang="pt-BR" sz="2200" dirty="0"/>
              <a:t>Para usar intervalos de slide para avançar para cada slide automaticamente durante a apresentação, clica-se em ‘Usar intervalos’, se houver.</a:t>
            </a:r>
            <a:endParaRPr lang="pt-BR" sz="2200" dirty="0"/>
          </a:p>
          <a:p>
            <a:pPr lvl="0"/>
            <a:r>
              <a:rPr lang="pt-BR" sz="2200" dirty="0"/>
              <a:t>Se existir(em) algum(</a:t>
            </a:r>
            <a:r>
              <a:rPr lang="pt-BR" sz="2200" dirty="0" err="1"/>
              <a:t>ns</a:t>
            </a:r>
            <a:r>
              <a:rPr lang="pt-BR" sz="2200" dirty="0"/>
              <a:t>) slide(s) que o orador não queira mostrar na apresentação, basta ocultá-lo(s) na guia ‘Apresentação de Slides’.</a:t>
            </a:r>
            <a:endParaRPr lang="pt-BR" sz="2200" dirty="0"/>
          </a:p>
          <a:p>
            <a:pPr lvl="0"/>
            <a:endParaRPr lang="pt-BR" sz="2200"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7" y="33666"/>
            <a:ext cx="7921625" cy="1143000"/>
          </a:xfrm>
        </p:spPr>
        <p:txBody>
          <a:bodyPr>
            <a:normAutofit/>
          </a:bodyPr>
          <a:lstStyle/>
          <a:p>
            <a:pPr algn="r"/>
            <a:r>
              <a:rPr lang="pt-BR" sz="3600" dirty="0"/>
              <a:t>Exibir apresentação</a:t>
            </a:r>
            <a:endParaRPr lang="pt-BR" sz="3600" dirty="0"/>
          </a:p>
        </p:txBody>
      </p:sp>
      <p:sp>
        <p:nvSpPr>
          <p:cNvPr id="3" name="Espaço Reservado para Conteúdo 2"/>
          <p:cNvSpPr>
            <a:spLocks noGrp="1"/>
          </p:cNvSpPr>
          <p:nvPr>
            <p:ph idx="1"/>
          </p:nvPr>
        </p:nvSpPr>
        <p:spPr>
          <a:xfrm>
            <a:off x="619288" y="1557338"/>
            <a:ext cx="7913525" cy="3929090"/>
          </a:xfrm>
        </p:spPr>
        <p:txBody>
          <a:bodyPr>
            <a:normAutofit/>
          </a:bodyPr>
          <a:lstStyle/>
          <a:p>
            <a:r>
              <a:rPr lang="pt-BR" sz="2400" dirty="0"/>
              <a:t>Para exibir uma apresentação clica-se na guia ‘Apresentação de Slides’, e em seguida clica-se em ‘Do Começo’ (ou se pressiona a tecla F5) para iniciar a apresentação a partir do primeiro slide, ou em ‘Do Slide Atual’ (ou pressionar simultaneamente as teclas SHIFT+F5), para iniciar a apresentação a partir do slide atual.</a:t>
            </a:r>
            <a:endParaRPr lang="pt-BR" sz="2400" dirty="0"/>
          </a:p>
          <a:p>
            <a:pPr lvl="0"/>
            <a:endParaRPr lang="pt-BR" sz="2400"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type="body" sz="half" idx="2"/>
          </p:nvPr>
        </p:nvSpPr>
        <p:spPr>
          <a:xfrm>
            <a:off x="611188" y="1557338"/>
            <a:ext cx="3672780" cy="4320480"/>
          </a:xfrm>
        </p:spPr>
        <p:txBody>
          <a:bodyPr>
            <a:noAutofit/>
          </a:bodyPr>
          <a:lstStyle/>
          <a:p>
            <a:r>
              <a:rPr lang="pt-BR" sz="2600" dirty="0"/>
              <a:t>Clica-se no botão ‘Microsoft Office’, e em seguida clica-se em ‘Imprimir’.</a:t>
            </a:r>
            <a:endParaRPr lang="pt-BR" sz="2600" dirty="0"/>
          </a:p>
        </p:txBody>
      </p:sp>
      <p:sp>
        <p:nvSpPr>
          <p:cNvPr id="2" name="Título 1"/>
          <p:cNvSpPr>
            <a:spLocks noGrp="1"/>
          </p:cNvSpPr>
          <p:nvPr>
            <p:ph type="ctrTitle"/>
          </p:nvPr>
        </p:nvSpPr>
        <p:spPr>
          <a:xfrm>
            <a:off x="616397" y="116632"/>
            <a:ext cx="7916416" cy="1008112"/>
          </a:xfrm>
        </p:spPr>
        <p:txBody>
          <a:bodyPr>
            <a:normAutofit/>
          </a:bodyPr>
          <a:lstStyle/>
          <a:p>
            <a:r>
              <a:rPr lang="pt-BR" sz="3600" b="1" dirty="0"/>
              <a:t>Impressão</a:t>
            </a:r>
            <a:endParaRPr lang="pt-BR" sz="3600" b="1" dirty="0"/>
          </a:p>
        </p:txBody>
      </p:sp>
      <p:pic>
        <p:nvPicPr>
          <p:cNvPr id="166914" name="Imagem 213" descr="Imprimir 1"/>
          <p:cNvPicPr>
            <a:picLocks noChangeAspect="1" noChangeArrowheads="1"/>
          </p:cNvPicPr>
          <p:nvPr/>
        </p:nvPicPr>
        <p:blipFill>
          <a:blip r:embed="rId1" cstate="print"/>
          <a:srcRect/>
          <a:stretch>
            <a:fillRect/>
          </a:stretch>
        </p:blipFill>
        <p:spPr bwMode="auto">
          <a:xfrm>
            <a:off x="4537260" y="1557338"/>
            <a:ext cx="3995553" cy="3384468"/>
          </a:xfrm>
          <a:prstGeom prst="rect">
            <a:avLst/>
          </a:prstGeom>
          <a:noFill/>
          <a:ln w="9525">
            <a:noFill/>
            <a:miter lim="800000"/>
            <a:headEnd/>
            <a:tailEnd/>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24403" y="116632"/>
            <a:ext cx="7916416" cy="1008112"/>
          </a:xfrm>
        </p:spPr>
        <p:txBody>
          <a:bodyPr>
            <a:normAutofit/>
          </a:bodyPr>
          <a:lstStyle/>
          <a:p>
            <a:r>
              <a:rPr lang="pt-BR" sz="3600" b="1" dirty="0"/>
              <a:t>Opções de impressão</a:t>
            </a:r>
            <a:endParaRPr lang="pt-BR" sz="3600" b="1" dirty="0"/>
          </a:p>
        </p:txBody>
      </p:sp>
      <p:pic>
        <p:nvPicPr>
          <p:cNvPr id="167938" name="Imagem 214"/>
          <p:cNvPicPr>
            <a:picLocks noChangeAspect="1" noChangeArrowheads="1"/>
          </p:cNvPicPr>
          <p:nvPr/>
        </p:nvPicPr>
        <p:blipFill>
          <a:blip r:embed="rId1" cstate="print"/>
          <a:srcRect/>
          <a:stretch>
            <a:fillRect/>
          </a:stretch>
        </p:blipFill>
        <p:spPr bwMode="auto">
          <a:xfrm>
            <a:off x="1763688" y="1251727"/>
            <a:ext cx="5580133" cy="4786346"/>
          </a:xfrm>
          <a:prstGeom prst="rect">
            <a:avLst/>
          </a:prstGeom>
          <a:noFill/>
          <a:ln w="9525">
            <a:noFill/>
            <a:miter lim="800000"/>
            <a:headEnd/>
            <a:tailEnd/>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p:nvPr/>
        </p:nvSpPr>
        <p:spPr>
          <a:xfrm>
            <a:off x="589898" y="2636912"/>
            <a:ext cx="7988424" cy="151216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rgbClr val="003300"/>
                </a:solidFill>
                <a:effectLst>
                  <a:outerShdw blurRad="38100" dist="38100" dir="2700000" algn="tl">
                    <a:srgbClr val="000000">
                      <a:alpha val="43137"/>
                    </a:srgbClr>
                  </a:outerShdw>
                </a:effectLst>
                <a:latin typeface="+mj-lt"/>
                <a:ea typeface="+mj-ea"/>
                <a:cs typeface="+mj-cs"/>
              </a:defRPr>
            </a:lvl1pPr>
          </a:lstStyle>
          <a:p>
            <a:r>
              <a:rPr lang="pt-BR" sz="4800" dirty="0">
                <a:latin typeface="Cambria" panose="02040503050406030204" pitchFamily="18" charset="0"/>
                <a:cs typeface="Arial" panose="020B0604020202020204" pitchFamily="34" charset="0"/>
              </a:rPr>
              <a:t>Aula 10</a:t>
            </a:r>
            <a:endParaRPr lang="pt-BR" sz="3600" dirty="0">
              <a:latin typeface="Cambria" panose="02040503050406030204" pitchFamily="18" charset="0"/>
              <a:cs typeface="Arial" panose="020B0604020202020204" pitchFamily="34" charset="0"/>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30596"/>
            <a:ext cx="8229600" cy="1143000"/>
          </a:xfrm>
        </p:spPr>
        <p:txBody>
          <a:bodyPr>
            <a:normAutofit/>
          </a:bodyPr>
          <a:lstStyle/>
          <a:p>
            <a:pPr algn="r"/>
            <a:r>
              <a:rPr lang="pt-BR" sz="3600" dirty="0"/>
              <a:t>O Que é a Internet?</a:t>
            </a:r>
            <a:endParaRPr lang="pt-BR" sz="3600" dirty="0"/>
          </a:p>
        </p:txBody>
      </p:sp>
      <p:sp>
        <p:nvSpPr>
          <p:cNvPr id="3" name="Espaço Reservado para Conteúdo 2"/>
          <p:cNvSpPr>
            <a:spLocks noGrp="1"/>
          </p:cNvSpPr>
          <p:nvPr>
            <p:ph idx="1"/>
          </p:nvPr>
        </p:nvSpPr>
        <p:spPr>
          <a:xfrm>
            <a:off x="638253" y="1557338"/>
            <a:ext cx="7894560" cy="4701338"/>
          </a:xfrm>
        </p:spPr>
        <p:txBody>
          <a:bodyPr>
            <a:normAutofit/>
          </a:bodyPr>
          <a:lstStyle/>
          <a:p>
            <a:r>
              <a:rPr lang="pt-BR" sz="2200" dirty="0"/>
              <a:t>A Internet é uma gigantesca rede mundial de computadores. Estes equipamentos são interligados por meio de linhas comuns de telefone, linhas de comunicação privadas, cabos submarinos, canais de satélite e diversos outros meios de telecomunicação. </a:t>
            </a:r>
            <a:endParaRPr lang="pt-BR" sz="2200" dirty="0"/>
          </a:p>
          <a:p>
            <a:r>
              <a:rPr lang="pt-BR" sz="2200" dirty="0"/>
              <a:t>Os computadores que compõem a Internet estão localizados, por ex.: em universidades, empresas, cooperativas, prefeituras, e nas próprias residências.</a:t>
            </a:r>
            <a:endParaRPr lang="pt-BR" sz="2200" dirty="0"/>
          </a:p>
          <a:p>
            <a:r>
              <a:rPr lang="pt-BR" sz="2200" dirty="0"/>
              <a:t>A Internet funciona como uma rodovia pela qual a informação contida em textos, som e imagem pode trafegar em alta velocidade na rede.</a:t>
            </a:r>
            <a:endParaRPr lang="pt-BR" sz="2200"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1101" y="53752"/>
            <a:ext cx="8229600" cy="1143000"/>
          </a:xfrm>
        </p:spPr>
        <p:txBody>
          <a:bodyPr>
            <a:normAutofit/>
          </a:bodyPr>
          <a:lstStyle/>
          <a:p>
            <a:pPr algn="r"/>
            <a:r>
              <a:rPr lang="pt-BR" sz="3600" dirty="0"/>
              <a:t>De Onde Surgiu a Internet?</a:t>
            </a:r>
            <a:endParaRPr lang="pt-BR" sz="3600" dirty="0"/>
          </a:p>
        </p:txBody>
      </p:sp>
      <p:sp>
        <p:nvSpPr>
          <p:cNvPr id="3" name="Espaço Reservado para Conteúdo 2"/>
          <p:cNvSpPr>
            <a:spLocks noGrp="1"/>
          </p:cNvSpPr>
          <p:nvPr>
            <p:ph idx="1"/>
          </p:nvPr>
        </p:nvSpPr>
        <p:spPr>
          <a:xfrm>
            <a:off x="611188" y="1559334"/>
            <a:ext cx="7921625" cy="3929090"/>
          </a:xfrm>
        </p:spPr>
        <p:txBody>
          <a:bodyPr>
            <a:normAutofit/>
          </a:bodyPr>
          <a:lstStyle/>
          <a:p>
            <a:r>
              <a:rPr lang="pt-BR" sz="2200" dirty="0"/>
              <a:t>Surgiu de projetos conduzidos ao longo dos anos 60 pelo Departamento de Defesa dos EUA que visavam o desenvolvimento de uma rede para comunicação entre os centros militares de comando que pudesse sobreviver a um possível ataque nuclear.</a:t>
            </a:r>
            <a:endParaRPr lang="pt-BR" sz="2200" dirty="0"/>
          </a:p>
          <a:p>
            <a:r>
              <a:rPr lang="pt-BR" sz="2200" dirty="0"/>
              <a:t>Nos anos 70 e meados de 80, as universidades se conectaram a essa rede, o que tornou a rede mais cultural e acadêmica. </a:t>
            </a:r>
            <a:endParaRPr lang="pt-BR" sz="2200" dirty="0"/>
          </a:p>
          <a:p>
            <a:r>
              <a:rPr lang="pt-BR" sz="2200" dirty="0"/>
              <a:t>Ao longo dos últimos anos o interesse comercial pelo uso da Internet cresceu substancialmente.</a:t>
            </a:r>
            <a:endParaRPr lang="pt-BR" sz="2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8" y="53752"/>
            <a:ext cx="7921252" cy="1143000"/>
          </a:xfrm>
        </p:spPr>
        <p:txBody>
          <a:bodyPr>
            <a:normAutofit/>
          </a:bodyPr>
          <a:lstStyle/>
          <a:p>
            <a:pPr algn="r"/>
            <a:r>
              <a:rPr lang="pt-BR" sz="3600" dirty="0"/>
              <a:t>Componentes de um Computador</a:t>
            </a:r>
            <a:endParaRPr lang="pt-BR" sz="3600" dirty="0"/>
          </a:p>
        </p:txBody>
      </p:sp>
      <p:sp>
        <p:nvSpPr>
          <p:cNvPr id="3" name="Espaço Reservado para Conteúdo 2"/>
          <p:cNvSpPr>
            <a:spLocks noGrp="1"/>
          </p:cNvSpPr>
          <p:nvPr>
            <p:ph idx="1"/>
          </p:nvPr>
        </p:nvSpPr>
        <p:spPr>
          <a:xfrm>
            <a:off x="611188" y="1628775"/>
            <a:ext cx="7921252" cy="3929090"/>
          </a:xfrm>
        </p:spPr>
        <p:txBody>
          <a:bodyPr>
            <a:normAutofit/>
          </a:bodyPr>
          <a:lstStyle/>
          <a:p>
            <a:pPr>
              <a:buFont typeface="Wingdings" panose="05000000000000000000" pitchFamily="2" charset="2"/>
              <a:buChar char="Ø"/>
            </a:pPr>
            <a:r>
              <a:rPr lang="pt-BR" sz="2800" dirty="0"/>
              <a:t>Von Neumann - três conceitos-chave:</a:t>
            </a:r>
            <a:endParaRPr lang="pt-BR" sz="2800" dirty="0"/>
          </a:p>
          <a:p>
            <a:pPr lvl="1">
              <a:buFont typeface="Arial" panose="020B0604020202020204" pitchFamily="34" charset="0"/>
              <a:buChar char="•"/>
            </a:pPr>
            <a:r>
              <a:rPr lang="pt-BR" sz="2400" dirty="0"/>
              <a:t>Dados e instruções são armazenadas em uma única memória de leitura e escrita.</a:t>
            </a:r>
            <a:endParaRPr lang="pt-BR" sz="2400" dirty="0"/>
          </a:p>
          <a:p>
            <a:pPr lvl="1">
              <a:buFont typeface="Arial" panose="020B0604020202020204" pitchFamily="34" charset="0"/>
              <a:buChar char="•"/>
            </a:pPr>
            <a:r>
              <a:rPr lang="pt-BR" sz="2400" dirty="0"/>
              <a:t>Os conteúdos desta memória são endereçáveis por localização, sem levar em conta o tipo de dados </a:t>
            </a:r>
            <a:br>
              <a:rPr lang="pt-BR" sz="2400" dirty="0"/>
            </a:br>
            <a:r>
              <a:rPr lang="pt-BR" sz="2400" dirty="0"/>
              <a:t>contido lá.</a:t>
            </a:r>
            <a:endParaRPr lang="pt-BR" sz="2400" dirty="0"/>
          </a:p>
          <a:p>
            <a:pPr lvl="1">
              <a:buFont typeface="Arial" panose="020B0604020202020204" pitchFamily="34" charset="0"/>
              <a:buChar char="•"/>
            </a:pPr>
            <a:r>
              <a:rPr lang="pt-BR" sz="2400" dirty="0"/>
              <a:t>Execução de uma instrução para a próxima ocorre </a:t>
            </a:r>
            <a:br>
              <a:rPr lang="pt-BR" sz="2400" dirty="0"/>
            </a:br>
            <a:r>
              <a:rPr lang="pt-BR" sz="2400" dirty="0"/>
              <a:t>num modo sequencial (a menos que explicitamente modificado).</a:t>
            </a:r>
            <a:endParaRPr lang="pt-BR" sz="2400"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7" y="-22779"/>
            <a:ext cx="7903865" cy="1143000"/>
          </a:xfrm>
        </p:spPr>
        <p:txBody>
          <a:bodyPr>
            <a:normAutofit/>
          </a:bodyPr>
          <a:lstStyle/>
          <a:p>
            <a:pPr algn="r"/>
            <a:r>
              <a:rPr lang="pt-BR" sz="3600" dirty="0"/>
              <a:t>Por que a Internet é Importante?</a:t>
            </a:r>
            <a:endParaRPr lang="pt-BR" sz="3600" dirty="0"/>
          </a:p>
        </p:txBody>
      </p:sp>
      <p:sp>
        <p:nvSpPr>
          <p:cNvPr id="3" name="Espaço Reservado para Conteúdo 2"/>
          <p:cNvSpPr>
            <a:spLocks noGrp="1"/>
          </p:cNvSpPr>
          <p:nvPr>
            <p:ph idx="1"/>
          </p:nvPr>
        </p:nvSpPr>
        <p:spPr>
          <a:xfrm>
            <a:off x="611188" y="1548045"/>
            <a:ext cx="7903864" cy="3929090"/>
          </a:xfrm>
        </p:spPr>
        <p:txBody>
          <a:bodyPr>
            <a:normAutofit/>
          </a:bodyPr>
          <a:lstStyle/>
          <a:p>
            <a:r>
              <a:rPr lang="pt-BR" sz="2200" dirty="0"/>
              <a:t>Considerada um dos mais importantes e revolucionários desenvolvimentos da história da humanidade. Pela primeira vez no mundo um cidadão comum ou uma pequena empresa pode (facilmente e a um custo muito baixo) não só ter acesso a informações localizadas nos mais distantes pontos do globo, como também, criar, gerenciar e distribuir informações em larga escala, no âmbito mundial, algo que somente uma grande organização poderia fazer usando os meios de comunicação convencionais. É isso que torna a coisa revolucionária.</a:t>
            </a:r>
            <a:endParaRPr lang="pt-BR" sz="2200" dirty="0"/>
          </a:p>
          <a:p>
            <a:endParaRPr lang="pt-BR" sz="2200"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53752"/>
            <a:ext cx="8229600" cy="1143000"/>
          </a:xfrm>
        </p:spPr>
        <p:txBody>
          <a:bodyPr>
            <a:normAutofit/>
          </a:bodyPr>
          <a:lstStyle/>
          <a:p>
            <a:pPr algn="r"/>
            <a:r>
              <a:rPr lang="pt-BR" sz="3600" dirty="0"/>
              <a:t>Quem Controla a Internet?</a:t>
            </a:r>
            <a:endParaRPr lang="pt-BR" sz="3600" dirty="0"/>
          </a:p>
        </p:txBody>
      </p:sp>
      <p:sp>
        <p:nvSpPr>
          <p:cNvPr id="3" name="Espaço Reservado para Conteúdo 2"/>
          <p:cNvSpPr>
            <a:spLocks noGrp="1"/>
          </p:cNvSpPr>
          <p:nvPr>
            <p:ph idx="1"/>
          </p:nvPr>
        </p:nvSpPr>
        <p:spPr>
          <a:xfrm>
            <a:off x="609204" y="1559334"/>
            <a:ext cx="7923609" cy="3929090"/>
          </a:xfrm>
        </p:spPr>
        <p:txBody>
          <a:bodyPr>
            <a:normAutofit/>
          </a:bodyPr>
          <a:lstStyle/>
          <a:p>
            <a:r>
              <a:rPr lang="pt-BR" sz="2400" dirty="0"/>
              <a:t>A Internet não é controlada de forma central por nenhuma pessoa ou organização. A organização do sistema é desenvolvida a partir dos administradores das redes que a compõem e dos próprios usuários. Essa organização pode parecer um pouco caótica à primeira vista, mas tem funcionado extremamente bem até o presente momento, possibilitando o enorme crescimento da rede observado nos últimos anos.</a:t>
            </a:r>
            <a:endParaRPr lang="pt-BR" sz="2400" dirty="0"/>
          </a:p>
          <a:p>
            <a:endParaRPr lang="pt-BR" sz="2400"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193675"/>
            <a:ext cx="8229600" cy="1143000"/>
          </a:xfrm>
        </p:spPr>
        <p:txBody>
          <a:bodyPr>
            <a:noAutofit/>
          </a:bodyPr>
          <a:lstStyle/>
          <a:p>
            <a:pPr algn="r"/>
            <a:r>
              <a:rPr lang="pt-BR" sz="3600" dirty="0"/>
              <a:t>O Que Significa "Estar Conectado" </a:t>
            </a:r>
            <a:br>
              <a:rPr lang="pt-BR" sz="3600" dirty="0"/>
            </a:br>
            <a:r>
              <a:rPr lang="pt-BR" sz="3600" dirty="0"/>
              <a:t>à Internet?</a:t>
            </a:r>
            <a:endParaRPr lang="pt-BR" sz="3600" dirty="0"/>
          </a:p>
        </p:txBody>
      </p:sp>
      <p:sp>
        <p:nvSpPr>
          <p:cNvPr id="3" name="Espaço Reservado para Conteúdo 2"/>
          <p:cNvSpPr>
            <a:spLocks noGrp="1"/>
          </p:cNvSpPr>
          <p:nvPr>
            <p:ph idx="1"/>
          </p:nvPr>
        </p:nvSpPr>
        <p:spPr>
          <a:xfrm>
            <a:off x="611188" y="1557338"/>
            <a:ext cx="7921625" cy="3929090"/>
          </a:xfrm>
        </p:spPr>
        <p:txBody>
          <a:bodyPr>
            <a:normAutofit lnSpcReduction="10000"/>
          </a:bodyPr>
          <a:lstStyle/>
          <a:p>
            <a:r>
              <a:rPr lang="pt-BR" sz="2400" dirty="0"/>
              <a:t>Estar ligado significa ter um computador que esteja conectado à Internet, localizado em uma instituição que seja provedora de serviços de acesso à Internet, a partir de um modem e de uma ligação telefônica comum. Ter uma conta implica em se ter um "endereço eletrônico" na Internet, que funciona de forma similar ao endereço postal. Ex.: lopes@artnet.com.br onde "</a:t>
            </a:r>
            <a:r>
              <a:rPr lang="pt-BR" sz="2400" dirty="0" err="1"/>
              <a:t>lopes</a:t>
            </a:r>
            <a:r>
              <a:rPr lang="pt-BR" sz="2400" dirty="0"/>
              <a:t>" representa uma identificação da pessoa no computador em que tem uma conta e "artnet.com.br" o endereço desse computador na Internet. O ".</a:t>
            </a:r>
            <a:r>
              <a:rPr lang="pt-BR" sz="2400" dirty="0" err="1"/>
              <a:t>br</a:t>
            </a:r>
            <a:r>
              <a:rPr lang="pt-BR" sz="2400" dirty="0"/>
              <a:t>" no final do endereço indica que o computador é da rede brasileira.</a:t>
            </a:r>
            <a:endParaRPr lang="pt-BR" sz="2400" dirty="0"/>
          </a:p>
          <a:p>
            <a:endParaRPr lang="pt-BR" sz="2400"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32131"/>
            <a:ext cx="8229600" cy="1143000"/>
          </a:xfrm>
        </p:spPr>
        <p:txBody>
          <a:bodyPr>
            <a:normAutofit/>
          </a:bodyPr>
          <a:lstStyle/>
          <a:p>
            <a:pPr algn="r"/>
            <a:r>
              <a:rPr lang="pt-BR" sz="3600" dirty="0"/>
              <a:t>Os Recursos da Internet</a:t>
            </a:r>
            <a:endParaRPr lang="pt-BR" sz="3600" dirty="0"/>
          </a:p>
        </p:txBody>
      </p:sp>
      <p:sp>
        <p:nvSpPr>
          <p:cNvPr id="3" name="Espaço Reservado para Conteúdo 2"/>
          <p:cNvSpPr>
            <a:spLocks noGrp="1"/>
          </p:cNvSpPr>
          <p:nvPr>
            <p:ph idx="1"/>
          </p:nvPr>
        </p:nvSpPr>
        <p:spPr>
          <a:xfrm>
            <a:off x="611188" y="1548045"/>
            <a:ext cx="7921625" cy="3929090"/>
          </a:xfrm>
        </p:spPr>
        <p:txBody>
          <a:bodyPr>
            <a:normAutofit/>
          </a:bodyPr>
          <a:lstStyle/>
          <a:p>
            <a:r>
              <a:rPr lang="pt-BR" sz="2400" dirty="0"/>
              <a:t>Resumidamente, os principais recursos da Internet são: correio eletrônico; File </a:t>
            </a:r>
            <a:r>
              <a:rPr lang="pt-BR" sz="2400" dirty="0" err="1"/>
              <a:t>Transfer</a:t>
            </a:r>
            <a:r>
              <a:rPr lang="pt-BR" sz="2400" dirty="0"/>
              <a:t> </a:t>
            </a:r>
            <a:r>
              <a:rPr lang="pt-BR" sz="2400" dirty="0" err="1"/>
              <a:t>Protocol</a:t>
            </a:r>
            <a:r>
              <a:rPr lang="pt-BR" sz="2400" dirty="0"/>
              <a:t> (FTP); World </a:t>
            </a:r>
            <a:r>
              <a:rPr lang="pt-BR" sz="2400" dirty="0" err="1"/>
              <a:t>Wide</a:t>
            </a:r>
            <a:r>
              <a:rPr lang="pt-BR" sz="2400" dirty="0"/>
              <a:t> Web (WWW); e Telnet. Estes recursos serão descritos a seguir.</a:t>
            </a:r>
            <a:endParaRPr lang="pt-BR" sz="2400" dirty="0"/>
          </a:p>
          <a:p>
            <a:endParaRPr lang="pt-BR" sz="2400" dirty="0"/>
          </a:p>
          <a:p>
            <a:r>
              <a:rPr lang="pt-BR" sz="2400" dirty="0"/>
              <a:t>Correio Eletrônico:</a:t>
            </a:r>
            <a:endParaRPr lang="pt-BR" sz="2400" dirty="0"/>
          </a:p>
          <a:p>
            <a:pPr lvl="1"/>
            <a:r>
              <a:rPr lang="pt-BR" sz="2400" dirty="0"/>
              <a:t>A troca de mensagens que o usuário da Internet pode mandar para outro usuário.</a:t>
            </a:r>
            <a:endParaRPr lang="pt-BR" sz="2400" dirty="0"/>
          </a:p>
          <a:p>
            <a:endParaRPr lang="pt-BR" sz="2400"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8" y="1004"/>
            <a:ext cx="7904132" cy="1143000"/>
          </a:xfrm>
        </p:spPr>
        <p:txBody>
          <a:bodyPr>
            <a:normAutofit/>
          </a:bodyPr>
          <a:lstStyle/>
          <a:p>
            <a:pPr algn="r"/>
            <a:r>
              <a:rPr lang="pt-BR" sz="3600" dirty="0"/>
              <a:t>Os recursos da internet</a:t>
            </a:r>
            <a:endParaRPr lang="pt-BR" sz="3600" dirty="0"/>
          </a:p>
        </p:txBody>
      </p:sp>
      <p:sp>
        <p:nvSpPr>
          <p:cNvPr id="3" name="Espaço Reservado para Conteúdo 2"/>
          <p:cNvSpPr>
            <a:spLocks noGrp="1"/>
          </p:cNvSpPr>
          <p:nvPr>
            <p:ph idx="1"/>
          </p:nvPr>
        </p:nvSpPr>
        <p:spPr>
          <a:xfrm>
            <a:off x="611188" y="1250587"/>
            <a:ext cx="7904132" cy="4788626"/>
          </a:xfrm>
        </p:spPr>
        <p:txBody>
          <a:bodyPr>
            <a:noAutofit/>
          </a:bodyPr>
          <a:lstStyle/>
          <a:p>
            <a:pPr algn="just"/>
            <a:r>
              <a:rPr lang="pt-BR" sz="2400" b="1" dirty="0"/>
              <a:t>File </a:t>
            </a:r>
            <a:r>
              <a:rPr lang="pt-BR" sz="2400" b="1" dirty="0" err="1"/>
              <a:t>Transfer</a:t>
            </a:r>
            <a:r>
              <a:rPr lang="pt-BR" sz="2400" b="1" dirty="0"/>
              <a:t> </a:t>
            </a:r>
            <a:r>
              <a:rPr lang="pt-BR" sz="2400" b="1" dirty="0" err="1"/>
              <a:t>Protocol</a:t>
            </a:r>
            <a:r>
              <a:rPr lang="pt-BR" sz="2400" b="1" dirty="0"/>
              <a:t> (FTP):</a:t>
            </a:r>
            <a:endParaRPr lang="pt-BR" sz="2400" b="1" dirty="0"/>
          </a:p>
          <a:p>
            <a:pPr lvl="1"/>
            <a:r>
              <a:rPr lang="pt-BR" sz="2000" dirty="0"/>
              <a:t>O protocolo usado na Internet para transferência de arquivos entre computadores. Em princípio, o FTP é feito para transferir arquivos de uma máquina remota, conectada à Internet, na qual o usuário deve ter uma conta (</a:t>
            </a:r>
            <a:r>
              <a:rPr lang="pt-BR" sz="2000" i="1" dirty="0" err="1"/>
              <a:t>login</a:t>
            </a:r>
            <a:r>
              <a:rPr lang="pt-BR" sz="2000" dirty="0"/>
              <a:t>), e uma senha (</a:t>
            </a:r>
            <a:r>
              <a:rPr lang="pt-BR" sz="2000" i="1" dirty="0"/>
              <a:t>password</a:t>
            </a:r>
            <a:r>
              <a:rPr lang="pt-BR" sz="2000" dirty="0"/>
              <a:t>) com a qual entrará nesta conta. A partir daí, pode-se navegar entre os diretórios dessa conta e transferir os arquivos dela para seu computador local ou vice-versa. Contudo, uma possibilidade muito interessante é o fato de muitos computadores permitem que o usuário os acesse remotamente (embora de forma restrita), mesmo sem ter uma conta ou senha - o chamado FTP anônimo (</a:t>
            </a:r>
            <a:r>
              <a:rPr lang="pt-BR" sz="2000" i="1" dirty="0" err="1"/>
              <a:t>anonymous</a:t>
            </a:r>
            <a:r>
              <a:rPr lang="pt-BR" sz="2000" dirty="0"/>
              <a:t> FTP).</a:t>
            </a:r>
            <a:endParaRPr lang="pt-BR" sz="2000"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0184" y="0"/>
            <a:ext cx="8229600" cy="1143000"/>
          </a:xfrm>
        </p:spPr>
        <p:txBody>
          <a:bodyPr>
            <a:normAutofit/>
          </a:bodyPr>
          <a:lstStyle/>
          <a:p>
            <a:pPr algn="r"/>
            <a:r>
              <a:rPr lang="pt-BR" sz="3600" dirty="0"/>
              <a:t>Os Recursos da Internet</a:t>
            </a:r>
            <a:endParaRPr lang="pt-BR" sz="3600" dirty="0"/>
          </a:p>
        </p:txBody>
      </p:sp>
      <p:sp>
        <p:nvSpPr>
          <p:cNvPr id="3" name="Espaço Reservado para Conteúdo 2"/>
          <p:cNvSpPr>
            <a:spLocks noGrp="1"/>
          </p:cNvSpPr>
          <p:nvPr>
            <p:ph idx="1"/>
          </p:nvPr>
        </p:nvSpPr>
        <p:spPr>
          <a:xfrm>
            <a:off x="628168" y="1557338"/>
            <a:ext cx="7904645" cy="3929090"/>
          </a:xfrm>
        </p:spPr>
        <p:txBody>
          <a:bodyPr>
            <a:normAutofit/>
          </a:bodyPr>
          <a:lstStyle/>
          <a:p>
            <a:r>
              <a:rPr lang="pt-BR" sz="2400" dirty="0"/>
              <a:t>World </a:t>
            </a:r>
            <a:r>
              <a:rPr lang="pt-BR" sz="2400" dirty="0" err="1"/>
              <a:t>Wide</a:t>
            </a:r>
            <a:r>
              <a:rPr lang="pt-BR" sz="2400" dirty="0"/>
              <a:t> Web (WWW):</a:t>
            </a:r>
            <a:endParaRPr lang="pt-BR" sz="2400" dirty="0"/>
          </a:p>
          <a:p>
            <a:pPr lvl="1"/>
            <a:r>
              <a:rPr lang="pt-BR" sz="2400" dirty="0"/>
              <a:t>Teia mundial é a maior coqueluche da Internet. Lançada em 1992, a </a:t>
            </a:r>
            <a:r>
              <a:rPr lang="pt-BR" sz="2400" dirty="0" err="1"/>
              <a:t>www</a:t>
            </a:r>
            <a:r>
              <a:rPr lang="pt-BR" sz="2400" dirty="0"/>
              <a:t> está em crescimento explosivo. A </a:t>
            </a:r>
            <a:r>
              <a:rPr lang="pt-BR" sz="2400" dirty="0" err="1"/>
              <a:t>www</a:t>
            </a:r>
            <a:r>
              <a:rPr lang="pt-BR" sz="2400" dirty="0"/>
              <a:t> é uma rede virtual (não física) "sobre" a Internet, que torna os serviços disponíveis na Internet totalmente transparentes para o usuário e ainda possibilita a manipulação multimídia da informação.</a:t>
            </a:r>
            <a:endParaRPr lang="pt-BR" sz="2400"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53752"/>
            <a:ext cx="8229600" cy="1143000"/>
          </a:xfrm>
        </p:spPr>
        <p:txBody>
          <a:bodyPr>
            <a:normAutofit/>
          </a:bodyPr>
          <a:lstStyle/>
          <a:p>
            <a:pPr algn="r"/>
            <a:r>
              <a:rPr lang="pt-BR" sz="3600" dirty="0"/>
              <a:t>Os Endereços Eletrônicos</a:t>
            </a:r>
            <a:endParaRPr lang="pt-BR" sz="3600" dirty="0"/>
          </a:p>
        </p:txBody>
      </p:sp>
      <p:sp>
        <p:nvSpPr>
          <p:cNvPr id="3" name="Espaço Reservado para Conteúdo 2"/>
          <p:cNvSpPr>
            <a:spLocks noGrp="1"/>
          </p:cNvSpPr>
          <p:nvPr>
            <p:ph idx="1"/>
          </p:nvPr>
        </p:nvSpPr>
        <p:spPr>
          <a:xfrm>
            <a:off x="611188" y="1557338"/>
            <a:ext cx="7921625" cy="4588562"/>
          </a:xfrm>
        </p:spPr>
        <p:txBody>
          <a:bodyPr>
            <a:normAutofit/>
          </a:bodyPr>
          <a:lstStyle/>
          <a:p>
            <a:r>
              <a:rPr lang="pt-BR" sz="2600" dirty="0"/>
              <a:t>Os endereços eletrônicos são formados da seguinte forma:</a:t>
            </a:r>
            <a:endParaRPr lang="pt-BR" sz="2600" dirty="0"/>
          </a:p>
          <a:p>
            <a:pPr lvl="1"/>
            <a:r>
              <a:rPr lang="pt-BR" sz="2600" dirty="0"/>
              <a:t>Categorias:</a:t>
            </a:r>
            <a:endParaRPr lang="pt-BR" sz="2600" dirty="0"/>
          </a:p>
          <a:p>
            <a:pPr lvl="2"/>
            <a:r>
              <a:rPr lang="pt-BR" dirty="0" err="1"/>
              <a:t>org</a:t>
            </a:r>
            <a:r>
              <a:rPr lang="pt-BR" dirty="0"/>
              <a:t>: indica que o website é uma organização;</a:t>
            </a:r>
            <a:endParaRPr lang="pt-BR" dirty="0"/>
          </a:p>
          <a:p>
            <a:pPr lvl="2"/>
            <a:r>
              <a:rPr lang="pt-BR" dirty="0" err="1"/>
              <a:t>edu</a:t>
            </a:r>
            <a:r>
              <a:rPr lang="pt-BR" dirty="0"/>
              <a:t>: indica que o website é uma instituição educacional;</a:t>
            </a:r>
            <a:endParaRPr lang="pt-BR" dirty="0"/>
          </a:p>
          <a:p>
            <a:pPr lvl="2"/>
            <a:r>
              <a:rPr lang="pt-BR" dirty="0" err="1"/>
              <a:t>gov</a:t>
            </a:r>
            <a:r>
              <a:rPr lang="pt-BR" dirty="0"/>
              <a:t>: indica que o website é uma instituição governamental; e,</a:t>
            </a:r>
            <a:endParaRPr lang="pt-BR" dirty="0"/>
          </a:p>
          <a:p>
            <a:pPr lvl="2"/>
            <a:r>
              <a:rPr lang="pt-BR" dirty="0"/>
              <a:t>com: indica que o website é uma instituição comercial.</a:t>
            </a:r>
            <a:endParaRPr lang="pt-BR"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12984"/>
            <a:ext cx="8229600" cy="1143000"/>
          </a:xfrm>
        </p:spPr>
        <p:txBody>
          <a:bodyPr>
            <a:normAutofit/>
          </a:bodyPr>
          <a:lstStyle/>
          <a:p>
            <a:pPr algn="r"/>
            <a:r>
              <a:rPr lang="pt-BR" sz="3600" dirty="0"/>
              <a:t>Os Endereços Eletrônicos</a:t>
            </a:r>
            <a:endParaRPr lang="pt-BR" sz="3600" dirty="0"/>
          </a:p>
        </p:txBody>
      </p:sp>
      <p:sp>
        <p:nvSpPr>
          <p:cNvPr id="3" name="Espaço Reservado para Conteúdo 2"/>
          <p:cNvSpPr>
            <a:spLocks noGrp="1"/>
          </p:cNvSpPr>
          <p:nvPr>
            <p:ph idx="1"/>
          </p:nvPr>
        </p:nvSpPr>
        <p:spPr>
          <a:xfrm>
            <a:off x="611188" y="1557338"/>
            <a:ext cx="7921625" cy="4701338"/>
          </a:xfrm>
        </p:spPr>
        <p:txBody>
          <a:bodyPr>
            <a:normAutofit/>
          </a:bodyPr>
          <a:lstStyle/>
          <a:p>
            <a:pPr lvl="1"/>
            <a:r>
              <a:rPr lang="pt-BR" dirty="0"/>
              <a:t>País:</a:t>
            </a:r>
            <a:endParaRPr lang="pt-BR" dirty="0"/>
          </a:p>
          <a:p>
            <a:pPr lvl="2"/>
            <a:r>
              <a:rPr lang="pt-BR" dirty="0"/>
              <a:t>.</a:t>
            </a:r>
            <a:r>
              <a:rPr lang="pt-BR" dirty="0" err="1"/>
              <a:t>br</a:t>
            </a:r>
            <a:r>
              <a:rPr lang="pt-BR" dirty="0"/>
              <a:t>: indica que o website é uma organização localizada no Brasil;</a:t>
            </a:r>
            <a:endParaRPr lang="pt-BR" dirty="0"/>
          </a:p>
          <a:p>
            <a:pPr lvl="2"/>
            <a:r>
              <a:rPr lang="pt-BR" dirty="0"/>
              <a:t>.</a:t>
            </a:r>
            <a:r>
              <a:rPr lang="pt-BR" dirty="0" err="1"/>
              <a:t>fr</a:t>
            </a:r>
            <a:r>
              <a:rPr lang="pt-BR" dirty="0"/>
              <a:t>: indica que o website é uma organização localizada na França;</a:t>
            </a:r>
            <a:endParaRPr lang="pt-BR" dirty="0"/>
          </a:p>
          <a:p>
            <a:pPr lvl="2"/>
            <a:r>
              <a:rPr lang="pt-BR" dirty="0"/>
              <a:t>.</a:t>
            </a:r>
            <a:r>
              <a:rPr lang="pt-BR" dirty="0" err="1"/>
              <a:t>us</a:t>
            </a:r>
            <a:r>
              <a:rPr lang="pt-BR" dirty="0"/>
              <a:t>: indica que o website é uma organização localizada nos EUA; e assim por diante.</a:t>
            </a:r>
            <a:endParaRPr lang="pt-BR" dirty="0"/>
          </a:p>
          <a:p>
            <a:pPr lvl="2"/>
            <a:r>
              <a:rPr lang="pt-BR" dirty="0"/>
              <a:t>Quando não houver o indicador de país, diz-se que se trata de um site internacional, como por exemplo: </a:t>
            </a:r>
            <a:r>
              <a:rPr lang="pt-BR" dirty="0">
                <a:hlinkClick r:id="rId1"/>
              </a:rPr>
              <a:t>http://www.grautecnico.com</a:t>
            </a:r>
            <a:endParaRPr lang="pt-BR" dirty="0"/>
          </a:p>
          <a:p>
            <a:endParaRPr lang="pt-BR"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1634" y="17501"/>
            <a:ext cx="8229600" cy="1143000"/>
          </a:xfrm>
        </p:spPr>
        <p:txBody>
          <a:bodyPr>
            <a:normAutofit/>
          </a:bodyPr>
          <a:lstStyle/>
          <a:p>
            <a:pPr algn="r"/>
            <a:r>
              <a:rPr lang="pt-BR" sz="3600" dirty="0"/>
              <a:t>Como Pesquisar na Internet?</a:t>
            </a:r>
            <a:endParaRPr lang="pt-BR" sz="3600" dirty="0"/>
          </a:p>
        </p:txBody>
      </p:sp>
      <p:sp>
        <p:nvSpPr>
          <p:cNvPr id="3" name="Espaço Reservado para Conteúdo 2"/>
          <p:cNvSpPr>
            <a:spLocks noGrp="1"/>
          </p:cNvSpPr>
          <p:nvPr>
            <p:ph idx="1"/>
          </p:nvPr>
        </p:nvSpPr>
        <p:spPr>
          <a:xfrm>
            <a:off x="627295" y="1555083"/>
            <a:ext cx="7923939" cy="4701338"/>
          </a:xfrm>
        </p:spPr>
        <p:txBody>
          <a:bodyPr>
            <a:normAutofit/>
          </a:bodyPr>
          <a:lstStyle/>
          <a:p>
            <a:r>
              <a:rPr lang="pt-BR" sz="2800" dirty="0"/>
              <a:t>A partir do acesso aos sites eletrônicos de busca, tais como: </a:t>
            </a:r>
            <a:r>
              <a:rPr lang="pt-BR" sz="2800" dirty="0">
                <a:hlinkClick r:id="rId1"/>
              </a:rPr>
              <a:t>www.google.com.br</a:t>
            </a:r>
            <a:r>
              <a:rPr lang="pt-BR" sz="2800" dirty="0"/>
              <a:t>, </a:t>
            </a:r>
            <a:r>
              <a:rPr lang="pt-BR" sz="2800" dirty="0">
                <a:hlinkClick r:id="rId2"/>
              </a:rPr>
              <a:t>www.altavista.com.br</a:t>
            </a:r>
            <a:r>
              <a:rPr lang="pt-BR" sz="2800" dirty="0"/>
              <a:t>, </a:t>
            </a:r>
            <a:r>
              <a:rPr lang="pt-BR" sz="2800" dirty="0">
                <a:hlinkClick r:id="rId3"/>
              </a:rPr>
              <a:t>www.yahoo.com.br</a:t>
            </a:r>
            <a:r>
              <a:rPr lang="pt-BR" sz="2800" dirty="0"/>
              <a:t>, etc.</a:t>
            </a:r>
            <a:endParaRPr lang="pt-BR" sz="2800" dirty="0"/>
          </a:p>
        </p:txBody>
      </p:sp>
      <p:pic>
        <p:nvPicPr>
          <p:cNvPr id="1026" name="Imagem 37"/>
          <p:cNvPicPr>
            <a:picLocks noChangeAspect="1" noChangeArrowheads="1"/>
          </p:cNvPicPr>
          <p:nvPr/>
        </p:nvPicPr>
        <p:blipFill>
          <a:blip r:embed="rId4" cstate="print"/>
          <a:srcRect/>
          <a:stretch>
            <a:fillRect/>
          </a:stretch>
        </p:blipFill>
        <p:spPr bwMode="auto">
          <a:xfrm>
            <a:off x="2346409" y="3905752"/>
            <a:ext cx="4451182" cy="2438275"/>
          </a:xfrm>
          <a:prstGeom prst="rect">
            <a:avLst/>
          </a:prstGeom>
          <a:noFill/>
          <a:ln w="9525">
            <a:noFill/>
            <a:miter lim="800000"/>
            <a:headEnd/>
            <a:tailEnd/>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1550" y="12984"/>
            <a:ext cx="8229600" cy="1143000"/>
          </a:xfrm>
        </p:spPr>
        <p:txBody>
          <a:bodyPr>
            <a:normAutofit/>
          </a:bodyPr>
          <a:lstStyle/>
          <a:p>
            <a:pPr algn="r"/>
            <a:r>
              <a:rPr lang="pt-BR" sz="3600" dirty="0"/>
              <a:t>Gerenciador de E-mails</a:t>
            </a:r>
            <a:endParaRPr lang="pt-BR" sz="3600" dirty="0"/>
          </a:p>
        </p:txBody>
      </p:sp>
      <p:sp>
        <p:nvSpPr>
          <p:cNvPr id="3" name="Espaço Reservado para Conteúdo 2"/>
          <p:cNvSpPr>
            <a:spLocks noGrp="1"/>
          </p:cNvSpPr>
          <p:nvPr>
            <p:ph idx="1"/>
          </p:nvPr>
        </p:nvSpPr>
        <p:spPr>
          <a:xfrm>
            <a:off x="629373" y="1561855"/>
            <a:ext cx="7911777" cy="4701338"/>
          </a:xfrm>
        </p:spPr>
        <p:txBody>
          <a:bodyPr>
            <a:normAutofit/>
          </a:bodyPr>
          <a:lstStyle/>
          <a:p>
            <a:r>
              <a:rPr lang="pt-BR" sz="2400" dirty="0"/>
              <a:t>É um programa pra acessar e-mails sem ter de ir na página do servidor, ideal pra pessoas que tem várias contas de e-mails. Para usar um, veja algumas dicas: </a:t>
            </a:r>
            <a:endParaRPr lang="pt-BR" sz="2400" dirty="0"/>
          </a:p>
          <a:p>
            <a:pPr lvl="1"/>
            <a:r>
              <a:rPr lang="pt-BR" sz="2400" dirty="0"/>
              <a:t>No </a:t>
            </a:r>
            <a:r>
              <a:rPr lang="pt-BR" sz="2400" dirty="0" err="1"/>
              <a:t>Win</a:t>
            </a:r>
            <a:r>
              <a:rPr lang="pt-BR" sz="2400" dirty="0"/>
              <a:t> XP tem o Outlook Express 6 é muito bom e rápido, No Win7, é recomendado o MS Outlook 2007. Outro software para gerenciar e-mails é o Windows Live Mail 2009 ou use o Mozilla </a:t>
            </a:r>
            <a:r>
              <a:rPr lang="pt-BR" sz="2400" dirty="0" err="1"/>
              <a:t>Thunderbird</a:t>
            </a:r>
            <a:r>
              <a:rPr lang="pt-BR" sz="2400" dirty="0"/>
              <a:t> que é um excelente gerenciador de e-mails gratuito e vai cumprir suas funções. </a:t>
            </a:r>
            <a:endParaRPr lang="pt-BR"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7" y="53752"/>
            <a:ext cx="7921625" cy="1143000"/>
          </a:xfrm>
        </p:spPr>
        <p:txBody>
          <a:bodyPr>
            <a:normAutofit/>
          </a:bodyPr>
          <a:lstStyle/>
          <a:p>
            <a:pPr algn="r"/>
            <a:r>
              <a:rPr lang="pt-BR" sz="3600" dirty="0"/>
              <a:t>Software</a:t>
            </a:r>
            <a:endParaRPr lang="pt-BR" sz="3600" dirty="0"/>
          </a:p>
        </p:txBody>
      </p:sp>
      <p:sp>
        <p:nvSpPr>
          <p:cNvPr id="3" name="Espaço Reservado para Conteúdo 2"/>
          <p:cNvSpPr>
            <a:spLocks noGrp="1"/>
          </p:cNvSpPr>
          <p:nvPr>
            <p:ph idx="1"/>
          </p:nvPr>
        </p:nvSpPr>
        <p:spPr>
          <a:xfrm>
            <a:off x="611188" y="1649947"/>
            <a:ext cx="7921626" cy="4876594"/>
          </a:xfrm>
        </p:spPr>
        <p:txBody>
          <a:bodyPr>
            <a:normAutofit/>
          </a:bodyPr>
          <a:lstStyle/>
          <a:p>
            <a:pPr>
              <a:buFont typeface="Wingdings" panose="05000000000000000000" pitchFamily="2" charset="2"/>
              <a:buChar char="Ø"/>
            </a:pPr>
            <a:r>
              <a:rPr lang="pt-BR" sz="2500" dirty="0"/>
              <a:t>O conceito de software refere-se a todos os elementos de programação de um sistema de computação. Podem ser classificados em softwares básicos ou softwares aplicativos. </a:t>
            </a:r>
            <a:endParaRPr lang="pt-BR" sz="2500" dirty="0"/>
          </a:p>
          <a:p>
            <a:pPr lvl="1">
              <a:buFont typeface="Arial" panose="020B0604020202020204" pitchFamily="34" charset="0"/>
              <a:buChar char="•"/>
            </a:pPr>
            <a:r>
              <a:rPr lang="pt-BR" sz="2200" dirty="0"/>
              <a:t>Básicos: os programas que definem o padrão do equipamento, sendo necessários para o funcionamento do computador: sistema operacional, ambiente operacional, linguagens de programação, tradutores e utilitários.</a:t>
            </a:r>
            <a:endParaRPr lang="pt-BR" sz="2200" dirty="0"/>
          </a:p>
          <a:p>
            <a:endParaRPr lang="pt-B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4325" y="0"/>
            <a:ext cx="8229600" cy="1143000"/>
          </a:xfrm>
        </p:spPr>
        <p:txBody>
          <a:bodyPr>
            <a:normAutofit/>
          </a:bodyPr>
          <a:lstStyle/>
          <a:p>
            <a:pPr algn="r"/>
            <a:r>
              <a:rPr lang="pt-BR" sz="3600" dirty="0"/>
              <a:t>Software</a:t>
            </a:r>
            <a:endParaRPr lang="pt-BR" sz="3600" dirty="0"/>
          </a:p>
        </p:txBody>
      </p:sp>
      <p:sp>
        <p:nvSpPr>
          <p:cNvPr id="3" name="Espaço Reservado para Conteúdo 2"/>
          <p:cNvSpPr>
            <a:spLocks noGrp="1"/>
          </p:cNvSpPr>
          <p:nvPr>
            <p:ph idx="1"/>
          </p:nvPr>
        </p:nvSpPr>
        <p:spPr>
          <a:xfrm>
            <a:off x="640992" y="1642059"/>
            <a:ext cx="7891821" cy="3929090"/>
          </a:xfrm>
        </p:spPr>
        <p:txBody>
          <a:bodyPr>
            <a:normAutofit fontScale="77500" lnSpcReduction="20000"/>
          </a:bodyPr>
          <a:lstStyle/>
          <a:p>
            <a:pPr>
              <a:buFont typeface="Wingdings" panose="05000000000000000000" pitchFamily="2" charset="2"/>
              <a:buChar char="Ø"/>
            </a:pPr>
            <a:r>
              <a:rPr lang="pt-BR" dirty="0"/>
              <a:t>Aplicativos - São os programas voltados para a solução de problemas do usuário. </a:t>
            </a:r>
            <a:br>
              <a:rPr lang="pt-BR" dirty="0"/>
            </a:br>
            <a:r>
              <a:rPr lang="pt-BR" dirty="0"/>
              <a:t>Podem ser de:</a:t>
            </a:r>
            <a:endParaRPr lang="pt-BR" dirty="0"/>
          </a:p>
          <a:p>
            <a:pPr lvl="1">
              <a:lnSpc>
                <a:spcPct val="120000"/>
              </a:lnSpc>
              <a:buFont typeface="Arial" panose="020B0604020202020204" pitchFamily="34" charset="0"/>
              <a:buChar char="•"/>
            </a:pPr>
            <a:r>
              <a:rPr lang="pt-BR" dirty="0"/>
              <a:t>Uso geral: são programas que podem ser utilizados em vários tipos de aplicações. Ex.: editores de texto, gráficos, planilhas, gerenciadores de banco de dados, etc.  </a:t>
            </a:r>
            <a:endParaRPr lang="pt-BR" dirty="0"/>
          </a:p>
          <a:p>
            <a:pPr lvl="1">
              <a:lnSpc>
                <a:spcPct val="120000"/>
              </a:lnSpc>
              <a:buFont typeface="Arial" panose="020B0604020202020204" pitchFamily="34" charset="0"/>
              <a:buChar char="•"/>
            </a:pPr>
            <a:r>
              <a:rPr lang="pt-BR" dirty="0"/>
              <a:t>Uso específico: se destinam exclusivamente a um único tipo de aplicação. Ex.: folha de pagamento, crediário, imposto de  renda, cadastro, contas a pagar e receber, etc.</a:t>
            </a:r>
            <a:endParaRPr lang="pt-B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p:nvPr/>
        </p:nvSpPr>
        <p:spPr>
          <a:xfrm>
            <a:off x="611188" y="1628800"/>
            <a:ext cx="7921625" cy="40324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rgbClr val="003300"/>
                </a:solidFill>
                <a:effectLst>
                  <a:outerShdw blurRad="38100" dist="38100" dir="2700000" algn="tl">
                    <a:srgbClr val="000000">
                      <a:alpha val="43137"/>
                    </a:srgbClr>
                  </a:outerShdw>
                </a:effectLst>
                <a:latin typeface="+mj-lt"/>
                <a:ea typeface="+mj-ea"/>
                <a:cs typeface="+mj-cs"/>
              </a:defRPr>
            </a:lvl1pPr>
          </a:lstStyle>
          <a:p>
            <a:r>
              <a:rPr lang="pt-BR" sz="5000" dirty="0">
                <a:latin typeface="Cambria" panose="02040503050406030204" pitchFamily="18" charset="0"/>
                <a:cs typeface="Arial" panose="020B0604020202020204" pitchFamily="34" charset="0"/>
              </a:rPr>
              <a:t>INFORMÁTICA APLICADA</a:t>
            </a:r>
            <a:endParaRPr lang="pt-BR" sz="5000" dirty="0">
              <a:latin typeface="Cambria" panose="02040503050406030204" pitchFamily="18"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p:nvPr/>
        </p:nvSpPr>
        <p:spPr>
          <a:xfrm>
            <a:off x="589898" y="2636912"/>
            <a:ext cx="7988424" cy="151216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rgbClr val="003300"/>
                </a:solidFill>
                <a:effectLst>
                  <a:outerShdw blurRad="38100" dist="38100" dir="2700000" algn="tl">
                    <a:srgbClr val="000000">
                      <a:alpha val="43137"/>
                    </a:srgbClr>
                  </a:outerShdw>
                </a:effectLst>
                <a:latin typeface="+mj-lt"/>
                <a:ea typeface="+mj-ea"/>
                <a:cs typeface="+mj-cs"/>
              </a:defRPr>
            </a:lvl1pPr>
          </a:lstStyle>
          <a:p>
            <a:r>
              <a:rPr lang="pt-BR" sz="4800" dirty="0">
                <a:latin typeface="Cambria" panose="02040503050406030204" pitchFamily="18" charset="0"/>
                <a:cs typeface="Arial" panose="020B0604020202020204" pitchFamily="34" charset="0"/>
              </a:rPr>
              <a:t>Aula 2</a:t>
            </a:r>
            <a:endParaRPr lang="pt-BR" sz="3600" dirty="0">
              <a:latin typeface="Cambria" panose="02040503050406030204" pitchFamily="18"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8" y="22377"/>
            <a:ext cx="7952540" cy="1143000"/>
          </a:xfrm>
        </p:spPr>
        <p:txBody>
          <a:bodyPr>
            <a:normAutofit/>
          </a:bodyPr>
          <a:lstStyle/>
          <a:p>
            <a:pPr algn="r"/>
            <a:r>
              <a:rPr lang="en-US" altLang="pt-BR"/>
              <a:t>O que vamos aprender hoje?</a:t>
            </a:r>
            <a:endParaRPr lang="en-US" altLang="pt-BR"/>
          </a:p>
        </p:txBody>
      </p:sp>
      <p:sp>
        <p:nvSpPr>
          <p:cNvPr id="3" name="Espaço Reservado para Conteúdo 2"/>
          <p:cNvSpPr>
            <a:spLocks noGrp="1"/>
          </p:cNvSpPr>
          <p:nvPr>
            <p:ph idx="1"/>
          </p:nvPr>
        </p:nvSpPr>
        <p:spPr>
          <a:xfrm>
            <a:off x="611188" y="1628775"/>
            <a:ext cx="7921625" cy="3929090"/>
          </a:xfrm>
        </p:spPr>
        <p:txBody>
          <a:bodyPr>
            <a:normAutofit/>
          </a:bodyPr>
          <a:lstStyle/>
          <a:p>
            <a:pPr algn="l"/>
            <a:r>
              <a:rPr lang="en-US" altLang="pt-BR" sz="2800"/>
              <a:t>Conhecer a fun</a:t>
            </a:r>
            <a:r>
              <a:rPr lang="" altLang="en-US" sz="2800"/>
              <a:t>ç</a:t>
            </a:r>
            <a:r>
              <a:rPr lang="en-US" altLang="en-US" sz="2800"/>
              <a:t>ã</a:t>
            </a:r>
            <a:r>
              <a:rPr lang="en-US" altLang="pt-BR" sz="2800"/>
              <a:t>o dos sistemas operacionais.</a:t>
            </a:r>
            <a:endParaRPr lang="en-US" altLang="pt-BR" sz="2800"/>
          </a:p>
          <a:p>
            <a:pPr algn="l"/>
            <a:endParaRPr lang="en-US" altLang="pt-BR" sz="2800"/>
          </a:p>
          <a:p>
            <a:pPr algn="l"/>
            <a:r>
              <a:rPr lang="en-US" altLang="pt-BR" sz="2800"/>
              <a:t>Explorar o Windows 10 na pr</a:t>
            </a:r>
            <a:r>
              <a:rPr lang="en-US" altLang="en-US" sz="2800"/>
              <a:t>á</a:t>
            </a:r>
            <a:r>
              <a:rPr lang="en-US" altLang="pt-BR" sz="2800"/>
              <a:t>tica.</a:t>
            </a:r>
            <a:endParaRPr lang="en-US" altLang="pt-BR" sz="2800"/>
          </a:p>
          <a:p>
            <a:pPr algn="l"/>
            <a:endParaRPr lang="en-US" altLang="pt-BR" sz="2800"/>
          </a:p>
          <a:p>
            <a:pPr algn="l"/>
            <a:r>
              <a:rPr lang="en-US" altLang="pt-BR" sz="2800"/>
              <a:t>Adotar boas pr</a:t>
            </a:r>
            <a:r>
              <a:rPr lang="en-US" altLang="en-US" sz="2800"/>
              <a:t>á</a:t>
            </a:r>
            <a:r>
              <a:rPr lang="en-US" altLang="pt-BR" sz="2800"/>
              <a:t>ticas de seguran</a:t>
            </a:r>
            <a:r>
              <a:rPr lang="" altLang="en-US" sz="2800"/>
              <a:t>ç</a:t>
            </a:r>
            <a:r>
              <a:rPr lang="en-US" altLang="pt-BR" sz="2800"/>
              <a:t>a digital.</a:t>
            </a:r>
            <a:endParaRPr lang="en-US" altLang="pt-BR" sz="2800"/>
          </a:p>
          <a:p>
            <a:pPr algn="l"/>
            <a:endParaRPr lang="en-US" altLang="pt-BR" sz="2800"/>
          </a:p>
          <a:p>
            <a:pPr algn="l"/>
            <a:r>
              <a:rPr lang="en-US" altLang="pt-BR" sz="2800"/>
              <a:t>Prevenir riscos como v</a:t>
            </a:r>
            <a:r>
              <a:rPr lang="en-US" altLang="en-US" sz="2800"/>
              <a:t>í</a:t>
            </a:r>
            <a:r>
              <a:rPr lang="en-US" altLang="pt-BR" sz="2800"/>
              <a:t>rus e ataques digitais.</a:t>
            </a:r>
            <a:endParaRPr lang="en-US" altLang="pt-BR" sz="2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7" y="12984"/>
            <a:ext cx="7927765" cy="1143000"/>
          </a:xfrm>
        </p:spPr>
        <p:txBody>
          <a:bodyPr>
            <a:normAutofit/>
          </a:bodyPr>
          <a:lstStyle/>
          <a:p>
            <a:pPr algn="r"/>
            <a:r>
              <a:rPr lang="en-US" altLang="pt-BR"/>
              <a:t>O que </a:t>
            </a:r>
            <a:r>
              <a:rPr lang="en-US" altLang="en-US"/>
              <a:t>é</a:t>
            </a:r>
            <a:r>
              <a:rPr lang="en-US" altLang="pt-BR"/>
              <a:t> um Sistema Operacional?</a:t>
            </a:r>
            <a:endParaRPr lang="en-US" altLang="pt-BR"/>
          </a:p>
        </p:txBody>
      </p:sp>
      <p:sp>
        <p:nvSpPr>
          <p:cNvPr id="3" name="Espaço Reservado para Conteúdo 2"/>
          <p:cNvSpPr>
            <a:spLocks noGrp="1"/>
          </p:cNvSpPr>
          <p:nvPr>
            <p:ph idx="1"/>
          </p:nvPr>
        </p:nvSpPr>
        <p:spPr>
          <a:xfrm>
            <a:off x="611188" y="1535974"/>
            <a:ext cx="7921625" cy="4701338"/>
          </a:xfrm>
        </p:spPr>
        <p:txBody>
          <a:bodyPr>
            <a:normAutofit/>
          </a:bodyPr>
          <a:lstStyle/>
          <a:p>
            <a:pPr lvl="0">
              <a:buFont typeface="Wingdings" panose="05000000000000000000" pitchFamily="2" charset="2"/>
              <a:buChar char="Ø"/>
            </a:pPr>
            <a:r>
              <a:rPr lang="" altLang="en-US" sz="2800"/>
              <a:t>É</a:t>
            </a:r>
            <a:r>
              <a:rPr lang="en-US" altLang="pt-BR" sz="2800"/>
              <a:t> o programa que gerencia o hardware e software do computador.</a:t>
            </a:r>
            <a:r>
              <a:rPr lang="pt-BR" sz="2800" dirty="0"/>
              <a:t> </a:t>
            </a:r>
            <a:endParaRPr lang="pt-BR" sz="2800" dirty="0"/>
          </a:p>
          <a:p>
            <a:pPr lvl="0">
              <a:buFont typeface="Wingdings" panose="05000000000000000000" pitchFamily="2" charset="2"/>
              <a:buChar char="Ø"/>
            </a:pPr>
            <a:endParaRPr lang="pt-BR" sz="2800" dirty="0"/>
          </a:p>
          <a:p>
            <a:pPr lvl="0">
              <a:buFont typeface="Wingdings" panose="05000000000000000000" pitchFamily="2" charset="2"/>
              <a:buChar char="Ø"/>
            </a:pPr>
            <a:r>
              <a:rPr lang="en-US" altLang="pt-BR" sz="2800"/>
              <a:t>Facilita a intera</a:t>
            </a:r>
            <a:r>
              <a:rPr lang="" altLang="en-US" sz="2800"/>
              <a:t>ç</a:t>
            </a:r>
            <a:r>
              <a:rPr lang="en-US" altLang="en-US" sz="2800"/>
              <a:t>ã</a:t>
            </a:r>
            <a:r>
              <a:rPr lang="en-US" altLang="pt-BR" sz="2800"/>
              <a:t>o entre usu</a:t>
            </a:r>
            <a:r>
              <a:rPr lang="en-US" altLang="en-US" sz="2800"/>
              <a:t>á</a:t>
            </a:r>
            <a:r>
              <a:rPr lang="en-US" altLang="pt-BR" sz="2800"/>
              <a:t>rio e m</a:t>
            </a:r>
            <a:r>
              <a:rPr lang="en-US" altLang="en-US" sz="2800"/>
              <a:t>á</a:t>
            </a:r>
            <a:r>
              <a:rPr lang="en-US" altLang="pt-BR" sz="2800"/>
              <a:t>quina.</a:t>
            </a:r>
            <a:endParaRPr lang="en-US" altLang="pt-BR" sz="2800"/>
          </a:p>
          <a:p>
            <a:pPr marL="0" lvl="0" indent="0">
              <a:buFont typeface="Wingdings" panose="05000000000000000000" pitchFamily="2" charset="2"/>
              <a:buNone/>
            </a:pPr>
            <a:endParaRPr lang="en-US" altLang="pt-BR" sz="2800"/>
          </a:p>
          <a:p>
            <a:pPr marL="0" lvl="0" indent="457200">
              <a:buFont typeface="Wingdings" panose="05000000000000000000" pitchFamily="2" charset="2"/>
              <a:buNone/>
            </a:pPr>
            <a:r>
              <a:rPr lang="en-US" altLang="pt-BR" sz="2800"/>
              <a:t>Exemplos: Windows, Linux, </a:t>
            </a:r>
            <a:r>
              <a:rPr lang="pt-BR" altLang="en-US" sz="2800"/>
              <a:t>MacOS, </a:t>
            </a:r>
            <a:r>
              <a:rPr lang="en-US" altLang="pt-BR" sz="2800"/>
              <a:t>Android, iOS.</a:t>
            </a:r>
            <a:r>
              <a:rPr lang="pt-BR" altLang="en-US" sz="2800"/>
              <a:t>..</a:t>
            </a:r>
            <a:endParaRPr lang="pt-BR" altLang="en-US" sz="2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7" y="35361"/>
            <a:ext cx="7921625" cy="1143000"/>
          </a:xfrm>
        </p:spPr>
        <p:txBody>
          <a:bodyPr>
            <a:normAutofit fontScale="90000"/>
          </a:bodyPr>
          <a:lstStyle/>
          <a:p>
            <a:pPr algn="r"/>
            <a:r>
              <a:rPr lang="en-US" altLang="pt-BR" sz="3555"/>
              <a:t>Principais Fun</a:t>
            </a:r>
            <a:r>
              <a:rPr lang="" altLang="en-US" sz="3555"/>
              <a:t>çõ</a:t>
            </a:r>
            <a:r>
              <a:rPr lang="en-US" altLang="pt-BR" sz="3555"/>
              <a:t>es do Sistema Operacional</a:t>
            </a:r>
            <a:endParaRPr lang="en-US" altLang="pt-BR" sz="3555"/>
          </a:p>
        </p:txBody>
      </p:sp>
      <p:sp>
        <p:nvSpPr>
          <p:cNvPr id="3" name="Espaço Reservado para Conteúdo 2"/>
          <p:cNvSpPr>
            <a:spLocks noGrp="1"/>
          </p:cNvSpPr>
          <p:nvPr>
            <p:ph idx="1"/>
          </p:nvPr>
        </p:nvSpPr>
        <p:spPr>
          <a:xfrm>
            <a:off x="611186" y="1628775"/>
            <a:ext cx="7921625" cy="4701338"/>
          </a:xfrm>
        </p:spPr>
        <p:txBody>
          <a:bodyPr>
            <a:noAutofit/>
          </a:bodyPr>
          <a:lstStyle/>
          <a:p>
            <a:pPr lvl="0">
              <a:buFont typeface="Wingdings" panose="05000000000000000000" pitchFamily="2" charset="2"/>
              <a:buChar char="Ø"/>
            </a:pPr>
            <a:r>
              <a:rPr lang="en-US" altLang="pt-BR" sz="2800"/>
              <a:t>Gerenciar arquivos e pastas.</a:t>
            </a:r>
            <a:endParaRPr lang="en-US" altLang="pt-BR" sz="2800"/>
          </a:p>
          <a:p>
            <a:pPr lvl="0">
              <a:buFont typeface="Wingdings" panose="05000000000000000000" pitchFamily="2" charset="2"/>
              <a:buChar char="Ø"/>
            </a:pPr>
            <a:endParaRPr lang="en-US" altLang="pt-BR" sz="2800"/>
          </a:p>
          <a:p>
            <a:pPr lvl="0">
              <a:buFont typeface="Wingdings" panose="05000000000000000000" pitchFamily="2" charset="2"/>
              <a:buChar char="Ø"/>
            </a:pPr>
            <a:r>
              <a:rPr lang="en-US" altLang="pt-BR" sz="2800"/>
              <a:t>Controlar perif</a:t>
            </a:r>
            <a:r>
              <a:rPr lang="en-US" altLang="en-US" sz="2800"/>
              <a:t>é</a:t>
            </a:r>
            <a:r>
              <a:rPr lang="en-US" altLang="pt-BR" sz="2800"/>
              <a:t>ricos (mouse, teclado, impressoras).</a:t>
            </a:r>
            <a:endParaRPr lang="en-US" altLang="pt-BR" sz="2800"/>
          </a:p>
          <a:p>
            <a:pPr lvl="0">
              <a:buFont typeface="Wingdings" panose="05000000000000000000" pitchFamily="2" charset="2"/>
              <a:buChar char="Ø"/>
            </a:pPr>
            <a:endParaRPr lang="en-US" altLang="pt-BR" sz="2800"/>
          </a:p>
          <a:p>
            <a:pPr lvl="0">
              <a:buFont typeface="Wingdings" panose="05000000000000000000" pitchFamily="2" charset="2"/>
              <a:buChar char="Ø"/>
            </a:pPr>
            <a:r>
              <a:rPr lang="en-US" altLang="pt-BR" sz="2800"/>
              <a:t>Rodar programas e aplicativos.</a:t>
            </a:r>
            <a:endParaRPr lang="en-US" altLang="pt-BR" sz="2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312424" y="44624"/>
            <a:ext cx="8229600" cy="1143000"/>
          </a:xfrm>
        </p:spPr>
        <p:txBody>
          <a:bodyPr>
            <a:normAutofit/>
          </a:bodyPr>
          <a:lstStyle/>
          <a:p>
            <a:pPr algn="r"/>
            <a:r>
              <a:rPr lang="en-US" altLang="pt-BR"/>
              <a:t>Introdu</a:t>
            </a:r>
            <a:r>
              <a:rPr lang="" altLang="en-US"/>
              <a:t>ç</a:t>
            </a:r>
            <a:r>
              <a:rPr lang="en-US" altLang="en-US"/>
              <a:t>ã</a:t>
            </a:r>
            <a:r>
              <a:rPr lang="en-US" altLang="pt-BR"/>
              <a:t>o ao Windows 10</a:t>
            </a:r>
            <a:r>
              <a:rPr lang="pt-BR" altLang="en-US"/>
              <a:t>/11</a:t>
            </a:r>
            <a:endParaRPr lang="pt-BR" altLang="en-US"/>
          </a:p>
        </p:txBody>
      </p:sp>
      <p:sp>
        <p:nvSpPr>
          <p:cNvPr id="3" name="Espaço Reservado para Conteúdo 2"/>
          <p:cNvSpPr>
            <a:spLocks noGrp="1"/>
          </p:cNvSpPr>
          <p:nvPr>
            <p:ph idx="1"/>
          </p:nvPr>
        </p:nvSpPr>
        <p:spPr>
          <a:xfrm>
            <a:off x="611188" y="1484784"/>
            <a:ext cx="7921625" cy="4804586"/>
          </a:xfrm>
        </p:spPr>
        <p:txBody>
          <a:bodyPr>
            <a:normAutofit/>
          </a:bodyPr>
          <a:lstStyle/>
          <a:p>
            <a:pPr lvl="0"/>
            <a:r>
              <a:rPr lang="" altLang="en-US" sz="2800"/>
              <a:t>Á</a:t>
            </a:r>
            <a:r>
              <a:rPr lang="en-US" altLang="pt-BR" sz="2800"/>
              <a:t>rea de trabalho: onde est</a:t>
            </a:r>
            <a:r>
              <a:rPr lang="en-US" altLang="en-US" sz="2800"/>
              <a:t>ã</a:t>
            </a:r>
            <a:r>
              <a:rPr lang="en-US" altLang="pt-BR" sz="2800"/>
              <a:t>o os </a:t>
            </a:r>
            <a:r>
              <a:rPr lang="en-US" altLang="en-US" sz="2800"/>
              <a:t>í</a:t>
            </a:r>
            <a:r>
              <a:rPr lang="en-US" altLang="pt-BR" sz="2800"/>
              <a:t>cones.</a:t>
            </a:r>
            <a:endParaRPr lang="en-US" altLang="pt-BR" sz="2800"/>
          </a:p>
          <a:p>
            <a:pPr lvl="0"/>
            <a:endParaRPr lang="en-US" altLang="pt-BR" sz="2800"/>
          </a:p>
          <a:p>
            <a:pPr lvl="0"/>
            <a:r>
              <a:rPr lang="en-US" altLang="pt-BR" sz="2800"/>
              <a:t>Barra de tarefas: atalhos para programas e fun</a:t>
            </a:r>
            <a:r>
              <a:rPr lang="" altLang="en-US" sz="2800"/>
              <a:t>çõ</a:t>
            </a:r>
            <a:r>
              <a:rPr lang="en-US" altLang="pt-BR" sz="2800"/>
              <a:t>es.</a:t>
            </a:r>
            <a:endParaRPr lang="en-US" altLang="pt-BR" sz="2800"/>
          </a:p>
          <a:p>
            <a:pPr lvl="0"/>
            <a:endParaRPr lang="en-US" altLang="pt-BR" sz="2800"/>
          </a:p>
          <a:p>
            <a:pPr lvl="0"/>
            <a:r>
              <a:rPr lang="en-US" altLang="pt-BR" sz="2800"/>
              <a:t>Menu iniciar: acesso a programas e configura</a:t>
            </a:r>
            <a:r>
              <a:rPr lang="" altLang="en-US" sz="2800"/>
              <a:t>çõ</a:t>
            </a:r>
            <a:r>
              <a:rPr lang="en-US" altLang="pt-BR" sz="2800"/>
              <a:t>es.</a:t>
            </a:r>
            <a:endParaRPr lang="en-US" altLang="pt-BR" sz="2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611187" y="53752"/>
            <a:ext cx="7909793" cy="1143000"/>
          </a:xfrm>
        </p:spPr>
        <p:txBody>
          <a:bodyPr>
            <a:normAutofit/>
          </a:bodyPr>
          <a:lstStyle/>
          <a:p>
            <a:pPr algn="r"/>
            <a:r>
              <a:rPr lang="en-US" altLang="pt-BR" sz="4000"/>
              <a:t>Sistemas Operacionais M</a:t>
            </a:r>
            <a:r>
              <a:rPr lang="en-US" altLang="en-US" sz="4000"/>
              <a:t>ó</a:t>
            </a:r>
            <a:r>
              <a:rPr lang="en-US" altLang="pt-BR" sz="4000"/>
              <a:t>veis</a:t>
            </a:r>
            <a:endParaRPr lang="en-US" altLang="pt-BR" sz="4000"/>
          </a:p>
        </p:txBody>
      </p:sp>
      <p:sp>
        <p:nvSpPr>
          <p:cNvPr id="3" name="Espaço Reservado para Conteúdo 2"/>
          <p:cNvSpPr>
            <a:spLocks noGrp="1"/>
          </p:cNvSpPr>
          <p:nvPr>
            <p:ph idx="1"/>
          </p:nvPr>
        </p:nvSpPr>
        <p:spPr>
          <a:xfrm>
            <a:off x="611188" y="1294231"/>
            <a:ext cx="7909792" cy="4701338"/>
          </a:xfrm>
        </p:spPr>
        <p:txBody>
          <a:bodyPr>
            <a:normAutofit/>
          </a:bodyPr>
          <a:lstStyle/>
          <a:p>
            <a:pPr lvl="0"/>
            <a:r>
              <a:rPr lang="en-US" altLang="pt-BR" sz="2800"/>
              <a:t>Android: usado em celulares Samsung, Motorola, etc.</a:t>
            </a:r>
            <a:endParaRPr lang="en-US" altLang="pt-BR" sz="2800"/>
          </a:p>
          <a:p>
            <a:pPr lvl="0"/>
            <a:endParaRPr lang="en-US" altLang="pt-BR" sz="2800"/>
          </a:p>
          <a:p>
            <a:pPr lvl="0"/>
            <a:r>
              <a:rPr lang="en-US" altLang="pt-BR" sz="2800"/>
              <a:t>iOS: exclusivo para iPhones.</a:t>
            </a:r>
            <a:endParaRPr lang="en-US" altLang="pt-BR" sz="2800"/>
          </a:p>
          <a:p>
            <a:pPr lvl="0"/>
            <a:endParaRPr lang="en-US" altLang="pt-BR" sz="2800"/>
          </a:p>
          <a:p>
            <a:pPr lvl="0"/>
            <a:r>
              <a:rPr lang="en-US" altLang="pt-BR" sz="2800"/>
              <a:t>Uso no trabalho: aplicativos de sa</a:t>
            </a:r>
            <a:r>
              <a:rPr lang="en-US" altLang="en-US" sz="2800"/>
              <a:t>ú</a:t>
            </a:r>
            <a:r>
              <a:rPr lang="en-US" altLang="pt-BR" sz="2800"/>
              <a:t>de, comunica</a:t>
            </a:r>
            <a:r>
              <a:rPr lang="" altLang="en-US" sz="2800"/>
              <a:t>ç</a:t>
            </a:r>
            <a:r>
              <a:rPr lang="en-US" altLang="en-US" sz="2800"/>
              <a:t>ã</a:t>
            </a:r>
            <a:r>
              <a:rPr lang="en-US" altLang="pt-BR" sz="2800"/>
              <a:t>o com pacientes, consultas a prontu</a:t>
            </a:r>
            <a:r>
              <a:rPr lang="en-US" altLang="en-US" sz="2800"/>
              <a:t>á</a:t>
            </a:r>
            <a:r>
              <a:rPr lang="en-US" altLang="pt-BR" sz="2800"/>
              <a:t>rios.</a:t>
            </a:r>
            <a:endParaRPr lang="en-US" altLang="pt-BR" sz="2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0922" y="26652"/>
            <a:ext cx="8229600" cy="1143000"/>
          </a:xfrm>
        </p:spPr>
        <p:txBody>
          <a:bodyPr>
            <a:normAutofit/>
          </a:bodyPr>
          <a:lstStyle/>
          <a:p>
            <a:pPr algn="r"/>
            <a:r>
              <a:rPr lang="en-US" altLang="pt-BR" sz="3555"/>
              <a:t>Seguran</a:t>
            </a:r>
            <a:r>
              <a:rPr lang="" altLang="en-US" sz="3555"/>
              <a:t>ç</a:t>
            </a:r>
            <a:r>
              <a:rPr lang="en-US" altLang="pt-BR" sz="3555"/>
              <a:t>a Digital: Principais Amea</a:t>
            </a:r>
            <a:r>
              <a:rPr lang="" altLang="en-US" sz="3555"/>
              <a:t>ç</a:t>
            </a:r>
            <a:r>
              <a:rPr lang="en-US" altLang="pt-BR" sz="3555"/>
              <a:t>as</a:t>
            </a:r>
            <a:endParaRPr lang="en-US" altLang="pt-BR" sz="3555"/>
          </a:p>
        </p:txBody>
      </p:sp>
      <p:sp>
        <p:nvSpPr>
          <p:cNvPr id="3" name="Espaço Reservado para Conteúdo 2"/>
          <p:cNvSpPr>
            <a:spLocks noGrp="1"/>
          </p:cNvSpPr>
          <p:nvPr>
            <p:ph idx="1"/>
          </p:nvPr>
        </p:nvSpPr>
        <p:spPr>
          <a:xfrm>
            <a:off x="607126" y="1628775"/>
            <a:ext cx="7923396" cy="3929090"/>
          </a:xfrm>
        </p:spPr>
        <p:txBody>
          <a:bodyPr>
            <a:normAutofit/>
          </a:bodyPr>
          <a:lstStyle/>
          <a:p>
            <a:r>
              <a:rPr lang="en-US" altLang="pt-BR" sz="2800"/>
              <a:t>V</a:t>
            </a:r>
            <a:r>
              <a:rPr lang="en-US" altLang="en-US" sz="2800"/>
              <a:t>í</a:t>
            </a:r>
            <a:r>
              <a:rPr lang="en-US" altLang="pt-BR" sz="2800"/>
              <a:t>rus e malwares: danificam ou roubam dados.</a:t>
            </a:r>
            <a:endParaRPr lang="en-US" altLang="pt-BR" sz="2800"/>
          </a:p>
          <a:p>
            <a:endParaRPr lang="en-US" altLang="pt-BR" sz="2800"/>
          </a:p>
          <a:p>
            <a:r>
              <a:rPr lang="en-US" altLang="pt-BR" sz="2800"/>
              <a:t>Phishing: tentativas de roubo de informa</a:t>
            </a:r>
            <a:r>
              <a:rPr lang="" altLang="en-US" sz="2800"/>
              <a:t>çõ</a:t>
            </a:r>
            <a:r>
              <a:rPr lang="en-US" altLang="pt-BR" sz="2800"/>
              <a:t>es atrav</a:t>
            </a:r>
            <a:r>
              <a:rPr lang="en-US" altLang="en-US" sz="2800"/>
              <a:t>é</a:t>
            </a:r>
            <a:r>
              <a:rPr lang="en-US" altLang="pt-BR" sz="2800"/>
              <a:t>s de mensagens falsas.</a:t>
            </a:r>
            <a:endParaRPr lang="en-US" altLang="pt-BR" sz="2800"/>
          </a:p>
          <a:p>
            <a:endParaRPr lang="en-US" altLang="pt-BR" sz="2800"/>
          </a:p>
          <a:p>
            <a:r>
              <a:rPr lang="en-US" altLang="pt-BR" sz="2800"/>
              <a:t>Wi-Fi p</a:t>
            </a:r>
            <a:r>
              <a:rPr lang="en-US" altLang="en-US" sz="2800"/>
              <a:t>ú</a:t>
            </a:r>
            <a:r>
              <a:rPr lang="en-US" altLang="pt-BR" sz="2800"/>
              <a:t>blico: risco de intercepta</a:t>
            </a:r>
            <a:r>
              <a:rPr lang="" altLang="en-US" sz="2800"/>
              <a:t>ç</a:t>
            </a:r>
            <a:r>
              <a:rPr lang="en-US" altLang="en-US" sz="2800"/>
              <a:t>ã</a:t>
            </a:r>
            <a:r>
              <a:rPr lang="en-US" altLang="pt-BR" sz="2800"/>
              <a:t>o de dados.</a:t>
            </a:r>
            <a:endParaRPr lang="en-US" altLang="pt-BR" sz="2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7" y="44624"/>
            <a:ext cx="7921625" cy="1143000"/>
          </a:xfrm>
        </p:spPr>
        <p:txBody>
          <a:bodyPr>
            <a:normAutofit/>
          </a:bodyPr>
          <a:lstStyle/>
          <a:p>
            <a:pPr algn="r"/>
            <a:r>
              <a:rPr lang="en-US" altLang="pt-BR" sz="3600"/>
              <a:t>Boas Pr</a:t>
            </a:r>
            <a:r>
              <a:rPr lang="en-US" altLang="en-US" sz="3600"/>
              <a:t>á</a:t>
            </a:r>
            <a:r>
              <a:rPr lang="en-US" altLang="pt-BR" sz="3600"/>
              <a:t>ticas de Seguran</a:t>
            </a:r>
            <a:r>
              <a:rPr lang="" altLang="en-US" sz="3600"/>
              <a:t>ç</a:t>
            </a:r>
            <a:r>
              <a:rPr lang="en-US" altLang="pt-BR" sz="3600"/>
              <a:t>a Digital</a:t>
            </a:r>
            <a:endParaRPr lang="en-US" altLang="pt-BR" sz="3600"/>
          </a:p>
        </p:txBody>
      </p:sp>
      <p:sp>
        <p:nvSpPr>
          <p:cNvPr id="3" name="Espaço Reservado para Conteúdo 2"/>
          <p:cNvSpPr>
            <a:spLocks noGrp="1"/>
          </p:cNvSpPr>
          <p:nvPr>
            <p:ph idx="1"/>
          </p:nvPr>
        </p:nvSpPr>
        <p:spPr>
          <a:xfrm>
            <a:off x="611186" y="1628775"/>
            <a:ext cx="7921626" cy="3929090"/>
          </a:xfrm>
        </p:spPr>
        <p:txBody>
          <a:bodyPr>
            <a:normAutofit lnSpcReduction="20000"/>
          </a:bodyPr>
          <a:lstStyle/>
          <a:p>
            <a:r>
              <a:rPr lang="en-US" altLang="pt-BR" sz="2800"/>
              <a:t>Mantenha sistemas e programas atualizados.</a:t>
            </a:r>
            <a:endParaRPr lang="en-US" altLang="pt-BR" sz="2800"/>
          </a:p>
          <a:p>
            <a:endParaRPr lang="en-US" altLang="pt-BR" sz="2800"/>
          </a:p>
          <a:p>
            <a:r>
              <a:rPr lang="en-US" altLang="pt-BR" sz="2800"/>
              <a:t>Instale e use antiv</a:t>
            </a:r>
            <a:r>
              <a:rPr lang="en-US" altLang="en-US" sz="2800"/>
              <a:t>í</a:t>
            </a:r>
            <a:r>
              <a:rPr lang="en-US" altLang="pt-BR" sz="2800"/>
              <a:t>rus confi</a:t>
            </a:r>
            <a:r>
              <a:rPr lang="en-US" altLang="en-US" sz="2800"/>
              <a:t>á</a:t>
            </a:r>
            <a:r>
              <a:rPr lang="en-US" altLang="pt-BR" sz="2800"/>
              <a:t>veis.</a:t>
            </a:r>
            <a:endParaRPr lang="en-US" altLang="pt-BR" sz="2800"/>
          </a:p>
          <a:p>
            <a:endParaRPr lang="en-US" altLang="pt-BR" sz="2800"/>
          </a:p>
          <a:p>
            <a:r>
              <a:rPr lang="en-US" altLang="pt-BR" sz="2800"/>
              <a:t>Crie senhas fortes: misture letras, n</a:t>
            </a:r>
            <a:r>
              <a:rPr lang="en-US" altLang="en-US" sz="2800"/>
              <a:t>ú</a:t>
            </a:r>
            <a:r>
              <a:rPr lang="en-US" altLang="pt-BR" sz="2800"/>
              <a:t>meros e s</a:t>
            </a:r>
            <a:r>
              <a:rPr lang="en-US" altLang="en-US" sz="2800"/>
              <a:t>í</a:t>
            </a:r>
            <a:r>
              <a:rPr lang="en-US" altLang="pt-BR" sz="2800"/>
              <a:t>mbolos.</a:t>
            </a:r>
            <a:endParaRPr lang="en-US" altLang="pt-BR" sz="2800"/>
          </a:p>
          <a:p>
            <a:endParaRPr lang="en-US" altLang="pt-BR" sz="2800"/>
          </a:p>
          <a:p>
            <a:r>
              <a:rPr lang="en-US" altLang="pt-BR" sz="2800"/>
              <a:t>Evite clicar em links desconhecidos ou baixar arquivos de fontes n</a:t>
            </a:r>
            <a:r>
              <a:rPr lang="en-US" altLang="en-US" sz="2800"/>
              <a:t>ã</a:t>
            </a:r>
            <a:r>
              <a:rPr lang="en-US" altLang="pt-BR" sz="2800"/>
              <a:t>o confi</a:t>
            </a:r>
            <a:r>
              <a:rPr lang="en-US" altLang="en-US" sz="2800"/>
              <a:t>á</a:t>
            </a:r>
            <a:r>
              <a:rPr lang="en-US" altLang="pt-BR" sz="2800"/>
              <a:t>veis.</a:t>
            </a:r>
            <a:endParaRPr lang="en-US" altLang="pt-BR" sz="2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7" y="188640"/>
            <a:ext cx="7921625" cy="844087"/>
          </a:xfrm>
        </p:spPr>
        <p:txBody>
          <a:bodyPr>
            <a:normAutofit/>
          </a:bodyPr>
          <a:lstStyle/>
          <a:p>
            <a:pPr algn="r"/>
            <a:r>
              <a:rPr lang="en-US" altLang="pt-BR" sz="4000"/>
              <a:t>Atividade Pr</a:t>
            </a:r>
            <a:r>
              <a:rPr lang="en-US" altLang="en-US" sz="4000"/>
              <a:t>á</a:t>
            </a:r>
            <a:r>
              <a:rPr lang="en-US" altLang="pt-BR" sz="4000"/>
              <a:t>tica: Windows 10</a:t>
            </a:r>
            <a:r>
              <a:rPr lang="pt-BR" altLang="en-US" sz="4000"/>
              <a:t>/11</a:t>
            </a:r>
            <a:endParaRPr lang="pt-BR" altLang="en-US" sz="4000"/>
          </a:p>
        </p:txBody>
      </p:sp>
      <p:sp>
        <p:nvSpPr>
          <p:cNvPr id="5" name="Caixa de Texto 4"/>
          <p:cNvSpPr txBox="1"/>
          <p:nvPr/>
        </p:nvSpPr>
        <p:spPr>
          <a:xfrm>
            <a:off x="610870" y="1330960"/>
            <a:ext cx="7873365" cy="4651375"/>
          </a:xfrm>
          <a:prstGeom prst="rect">
            <a:avLst/>
          </a:prstGeom>
          <a:noFill/>
        </p:spPr>
        <p:txBody>
          <a:bodyPr wrap="square" rtlCol="0">
            <a:noAutofit/>
          </a:bodyPr>
          <a:p>
            <a:pPr marL="342900" indent="-342900">
              <a:buAutoNum type="arabicPeriod"/>
            </a:pPr>
            <a:r>
              <a:rPr lang="en-US" altLang="pt-BR" sz="2600">
                <a:solidFill>
                  <a:srgbClr val="023402"/>
                </a:solidFill>
              </a:rPr>
              <a:t>Criar uma pasta chamada "Minha Aula" na </a:t>
            </a:r>
            <a:r>
              <a:rPr lang="en-US" altLang="en-US" sz="2600">
                <a:solidFill>
                  <a:srgbClr val="023402"/>
                </a:solidFill>
              </a:rPr>
              <a:t>á</a:t>
            </a:r>
            <a:r>
              <a:rPr lang="en-US" altLang="pt-BR" sz="2600">
                <a:solidFill>
                  <a:srgbClr val="023402"/>
                </a:solidFill>
              </a:rPr>
              <a:t>rea de trabalho.</a:t>
            </a:r>
            <a:endParaRPr lang="en-US" altLang="pt-BR" sz="2600">
              <a:solidFill>
                <a:srgbClr val="023402"/>
              </a:solidFill>
            </a:endParaRPr>
          </a:p>
          <a:p>
            <a:pPr marL="342900" indent="-342900">
              <a:buAutoNum type="arabicPeriod"/>
            </a:pPr>
            <a:endParaRPr lang="en-US" altLang="pt-BR" sz="2600">
              <a:solidFill>
                <a:srgbClr val="023402"/>
              </a:solidFill>
            </a:endParaRPr>
          </a:p>
          <a:p>
            <a:pPr marL="342900" indent="-342900">
              <a:buAutoNum type="arabicPeriod"/>
            </a:pPr>
            <a:r>
              <a:rPr lang="en-US" altLang="pt-BR" sz="2600">
                <a:solidFill>
                  <a:srgbClr val="023402"/>
                </a:solidFill>
              </a:rPr>
              <a:t>Criar subpastas "Arquivos", "Anota</a:t>
            </a:r>
            <a:r>
              <a:rPr lang="" altLang="en-US" sz="2600">
                <a:solidFill>
                  <a:srgbClr val="023402"/>
                </a:solidFill>
              </a:rPr>
              <a:t>çõ</a:t>
            </a:r>
            <a:r>
              <a:rPr lang="en-US" altLang="pt-BR" sz="2600">
                <a:solidFill>
                  <a:srgbClr val="023402"/>
                </a:solidFill>
              </a:rPr>
              <a:t>es" e "Imagens".</a:t>
            </a:r>
            <a:endParaRPr lang="en-US" altLang="pt-BR" sz="2600">
              <a:solidFill>
                <a:srgbClr val="023402"/>
              </a:solidFill>
            </a:endParaRPr>
          </a:p>
          <a:p>
            <a:pPr marL="342900" indent="-342900">
              <a:buAutoNum type="arabicPeriod"/>
            </a:pPr>
            <a:endParaRPr lang="en-US" altLang="pt-BR" sz="2600">
              <a:solidFill>
                <a:srgbClr val="023402"/>
              </a:solidFill>
            </a:endParaRPr>
          </a:p>
          <a:p>
            <a:pPr marL="342900" indent="-342900">
              <a:buAutoNum type="arabicPeriod"/>
            </a:pPr>
            <a:r>
              <a:rPr lang="en-US" altLang="pt-BR" sz="2600">
                <a:solidFill>
                  <a:srgbClr val="023402"/>
                </a:solidFill>
              </a:rPr>
              <a:t>Usar o Bloco de Notas para salvar um arquivo chamado "Minhas Dicas de Seguran</a:t>
            </a:r>
            <a:r>
              <a:rPr lang="" altLang="en-US" sz="2600">
                <a:solidFill>
                  <a:srgbClr val="023402"/>
                </a:solidFill>
              </a:rPr>
              <a:t>ç</a:t>
            </a:r>
            <a:r>
              <a:rPr lang="en-US" altLang="pt-BR" sz="2600">
                <a:solidFill>
                  <a:srgbClr val="023402"/>
                </a:solidFill>
              </a:rPr>
              <a:t>a".</a:t>
            </a:r>
            <a:endParaRPr lang="en-US" altLang="pt-BR" sz="2600">
              <a:solidFill>
                <a:srgbClr val="023402"/>
              </a:solidFill>
            </a:endParaRPr>
          </a:p>
          <a:p>
            <a:pPr marL="342900" indent="-342900">
              <a:buAutoNum type="arabicPeriod"/>
            </a:pPr>
            <a:endParaRPr lang="en-US" altLang="pt-BR" sz="2600">
              <a:solidFill>
                <a:srgbClr val="023402"/>
              </a:solidFill>
            </a:endParaRPr>
          </a:p>
          <a:p>
            <a:pPr marL="342900" indent="-342900">
              <a:buAutoNum type="arabicPeriod"/>
            </a:pPr>
            <a:r>
              <a:rPr lang="en-US" altLang="pt-BR" sz="2600">
                <a:solidFill>
                  <a:srgbClr val="023402"/>
                </a:solidFill>
              </a:rPr>
              <a:t>Baixar uma imagem segura da internet e salvar em "Imagens".</a:t>
            </a:r>
            <a:endParaRPr lang="en-US" altLang="pt-BR" sz="2600">
              <a:solidFill>
                <a:srgbClr val="02340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8" y="44624"/>
            <a:ext cx="7921625" cy="1143000"/>
          </a:xfrm>
        </p:spPr>
        <p:txBody>
          <a:bodyPr>
            <a:normAutofit/>
          </a:bodyPr>
          <a:lstStyle/>
          <a:p>
            <a:pPr algn="r"/>
            <a:r>
              <a:rPr lang="en-US" altLang="pt-BR" sz="3600"/>
              <a:t>Atividade Pr</a:t>
            </a:r>
            <a:r>
              <a:rPr lang="en-US" altLang="en-US" sz="3600"/>
              <a:t>á</a:t>
            </a:r>
            <a:r>
              <a:rPr lang="en-US" altLang="pt-BR" sz="3600"/>
              <a:t>tica: Seguran</a:t>
            </a:r>
            <a:r>
              <a:rPr lang="" altLang="en-US" sz="3600"/>
              <a:t>ç</a:t>
            </a:r>
            <a:r>
              <a:rPr lang="en-US" altLang="pt-BR" sz="3600"/>
              <a:t>a Digital</a:t>
            </a:r>
            <a:endParaRPr lang="en-US" altLang="pt-BR" sz="3600"/>
          </a:p>
        </p:txBody>
      </p:sp>
      <p:sp>
        <p:nvSpPr>
          <p:cNvPr id="3" name="Espaço Reservado para Conteúdo 2"/>
          <p:cNvSpPr>
            <a:spLocks noGrp="1"/>
          </p:cNvSpPr>
          <p:nvPr>
            <p:ph idx="1"/>
          </p:nvPr>
        </p:nvSpPr>
        <p:spPr>
          <a:xfrm>
            <a:off x="611188" y="1253019"/>
            <a:ext cx="8229600" cy="4701338"/>
          </a:xfrm>
        </p:spPr>
        <p:txBody>
          <a:bodyPr/>
          <a:lstStyle/>
          <a:p>
            <a:r>
              <a:rPr lang="en-US" altLang="pt-BR" sz="2800"/>
              <a:t>Pesquisar um antiv</a:t>
            </a:r>
            <a:r>
              <a:rPr lang="en-US" altLang="en-US" sz="2800"/>
              <a:t>í</a:t>
            </a:r>
            <a:r>
              <a:rPr lang="en-US" altLang="pt-BR" sz="2800"/>
              <a:t>rus confi</a:t>
            </a:r>
            <a:r>
              <a:rPr lang="en-US" altLang="en-US" sz="2800"/>
              <a:t>á</a:t>
            </a:r>
            <a:r>
              <a:rPr lang="en-US" altLang="pt-BR" sz="2800"/>
              <a:t>vel e simular o download.</a:t>
            </a:r>
            <a:endParaRPr lang="en-US" altLang="pt-BR" sz="2800"/>
          </a:p>
          <a:p>
            <a:endParaRPr lang="en-US" altLang="pt-BR" sz="2800"/>
          </a:p>
          <a:p>
            <a:r>
              <a:rPr lang="en-US" altLang="pt-BR" sz="2800"/>
              <a:t>Criar uma senha forte para uma conta fict</a:t>
            </a:r>
            <a:r>
              <a:rPr lang="en-US" altLang="en-US" sz="2800"/>
              <a:t>í</a:t>
            </a:r>
            <a:r>
              <a:rPr lang="en-US" altLang="pt-BR" sz="2800"/>
              <a:t>cia.</a:t>
            </a:r>
            <a:endParaRPr lang="en-US" altLang="pt-BR" sz="2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2840" y="53752"/>
            <a:ext cx="8229600" cy="1143000"/>
          </a:xfrm>
        </p:spPr>
        <p:txBody>
          <a:bodyPr>
            <a:normAutofit/>
          </a:bodyPr>
          <a:lstStyle/>
          <a:p>
            <a:pPr algn="r"/>
            <a:r>
              <a:rPr lang="pt-BR" sz="3600" dirty="0"/>
              <a:t>Objetivo da Informática Aplicada</a:t>
            </a:r>
            <a:endParaRPr lang="pt-BR" sz="3600" dirty="0"/>
          </a:p>
        </p:txBody>
      </p:sp>
      <p:sp>
        <p:nvSpPr>
          <p:cNvPr id="3" name="Espaço Reservado para Conteúdo 2"/>
          <p:cNvSpPr>
            <a:spLocks noGrp="1"/>
          </p:cNvSpPr>
          <p:nvPr>
            <p:ph idx="1"/>
          </p:nvPr>
        </p:nvSpPr>
        <p:spPr>
          <a:xfrm>
            <a:off x="616006" y="1628775"/>
            <a:ext cx="7916434" cy="3929090"/>
          </a:xfrm>
        </p:spPr>
        <p:txBody>
          <a:bodyPr>
            <a:normAutofit/>
          </a:bodyPr>
          <a:lstStyle/>
          <a:p>
            <a:r>
              <a:rPr lang="pt-BR" sz="2600" dirty="0"/>
              <a:t>Habilitar aos estudantes em desenvolvimento ao uso do computador e dos seus recursos;</a:t>
            </a:r>
            <a:endParaRPr lang="pt-BR" sz="2600" dirty="0"/>
          </a:p>
          <a:p>
            <a:endParaRPr lang="pt-BR" sz="2600" dirty="0"/>
          </a:p>
          <a:p>
            <a:r>
              <a:rPr lang="pt-BR" sz="2600" dirty="0"/>
              <a:t>Conhecer o computador, sua evolução, seus componentes básicos e funcionamento, além de o sistema operacional, editor de texto, planilha e apresentação em slides, e por final, softwares utilizados em Radiologia.</a:t>
            </a:r>
            <a:endParaRPr lang="pt-BR" sz="2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5902" y="53752"/>
            <a:ext cx="8229600" cy="1143000"/>
          </a:xfrm>
        </p:spPr>
        <p:txBody>
          <a:bodyPr>
            <a:normAutofit/>
          </a:bodyPr>
          <a:lstStyle/>
          <a:p>
            <a:pPr algn="r"/>
            <a:r>
              <a:rPr lang="en-US" altLang="pt-BR"/>
              <a:t>O que aprendemos hoje?</a:t>
            </a:r>
            <a:endParaRPr lang="en-US" altLang="pt-BR"/>
          </a:p>
        </p:txBody>
      </p:sp>
      <p:sp>
        <p:nvSpPr>
          <p:cNvPr id="3" name="Espaço Reservado para Conteúdo 2"/>
          <p:cNvSpPr>
            <a:spLocks noGrp="1"/>
          </p:cNvSpPr>
          <p:nvPr>
            <p:ph idx="1"/>
          </p:nvPr>
        </p:nvSpPr>
        <p:spPr>
          <a:xfrm>
            <a:off x="611188" y="1288685"/>
            <a:ext cx="7921625" cy="4300555"/>
          </a:xfrm>
        </p:spPr>
        <p:txBody>
          <a:bodyPr>
            <a:normAutofit/>
          </a:bodyPr>
          <a:lstStyle/>
          <a:p>
            <a:r>
              <a:rPr lang="en-US" altLang="pt-BR" sz="2800"/>
              <a:t>A import</a:t>
            </a:r>
            <a:r>
              <a:rPr lang="en-US" altLang="en-US" sz="2800"/>
              <a:t>â</a:t>
            </a:r>
            <a:r>
              <a:rPr lang="en-US" altLang="pt-BR" sz="2800"/>
              <a:t>ncia dos sistemas operacionais no dia a dia.</a:t>
            </a:r>
            <a:endParaRPr lang="en-US" altLang="pt-BR" sz="2800"/>
          </a:p>
          <a:p>
            <a:endParaRPr lang="en-US" altLang="pt-BR" sz="2800"/>
          </a:p>
          <a:p>
            <a:r>
              <a:rPr lang="en-US" altLang="pt-BR" sz="2800"/>
              <a:t>Como navegar no Windows 10.</a:t>
            </a:r>
            <a:endParaRPr lang="en-US" altLang="pt-BR" sz="2800"/>
          </a:p>
          <a:p>
            <a:endParaRPr lang="en-US" altLang="pt-BR" sz="2800"/>
          </a:p>
          <a:p>
            <a:r>
              <a:rPr lang="en-US" altLang="pt-BR" sz="2800"/>
              <a:t>Identificar amea</a:t>
            </a:r>
            <a:r>
              <a:rPr lang="" altLang="en-US" sz="2800"/>
              <a:t>ç</a:t>
            </a:r>
            <a:r>
              <a:rPr lang="en-US" altLang="pt-BR" sz="2800"/>
              <a:t>as digitais e se proteger.</a:t>
            </a:r>
            <a:endParaRPr lang="en-US" altLang="pt-BR" sz="2800"/>
          </a:p>
          <a:p>
            <a:endParaRPr lang="en-US" altLang="pt-BR" sz="2800"/>
          </a:p>
          <a:p>
            <a:r>
              <a:rPr lang="en-US" altLang="pt-BR" sz="2800"/>
              <a:t>Adotar boas pr</a:t>
            </a:r>
            <a:r>
              <a:rPr lang="en-US" altLang="en-US" sz="2800"/>
              <a:t>á</a:t>
            </a:r>
            <a:r>
              <a:rPr lang="en-US" altLang="pt-BR" sz="2800"/>
              <a:t>ticas no ambiente de trabalho.</a:t>
            </a:r>
            <a:endParaRPr lang="en-US" altLang="pt-BR" sz="2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7" y="12984"/>
            <a:ext cx="7953413" cy="1143000"/>
          </a:xfrm>
        </p:spPr>
        <p:txBody>
          <a:bodyPr>
            <a:normAutofit/>
          </a:bodyPr>
          <a:lstStyle/>
          <a:p>
            <a:pPr algn="r"/>
            <a:r>
              <a:rPr lang="en-US" altLang="pt-BR"/>
              <a:t>Mensagem final:</a:t>
            </a:r>
            <a:endParaRPr lang="en-US" altLang="pt-BR"/>
          </a:p>
        </p:txBody>
      </p:sp>
      <p:sp>
        <p:nvSpPr>
          <p:cNvPr id="3" name="Espaço Reservado para Conteúdo 2"/>
          <p:cNvSpPr>
            <a:spLocks noGrp="1"/>
          </p:cNvSpPr>
          <p:nvPr>
            <p:ph idx="1"/>
          </p:nvPr>
        </p:nvSpPr>
        <p:spPr>
          <a:xfrm>
            <a:off x="611188" y="1294231"/>
            <a:ext cx="7953412" cy="4701338"/>
          </a:xfrm>
        </p:spPr>
        <p:txBody>
          <a:bodyPr>
            <a:normAutofit/>
          </a:bodyPr>
          <a:lstStyle/>
          <a:p>
            <a:pPr marL="0" indent="0">
              <a:buNone/>
            </a:pPr>
            <a:endParaRPr lang="en-US" altLang="pt-BR"/>
          </a:p>
          <a:p>
            <a:pPr marL="0" indent="0">
              <a:buNone/>
            </a:pPr>
            <a:endParaRPr lang="en-US" altLang="pt-BR"/>
          </a:p>
          <a:p>
            <a:pPr marL="0" indent="0">
              <a:buNone/>
            </a:pPr>
            <a:r>
              <a:rPr lang="en-US" altLang="pt-BR" sz="2800"/>
              <a:t>"A tecnologia </a:t>
            </a:r>
            <a:r>
              <a:rPr lang="en-US" altLang="en-US" sz="2800"/>
              <a:t>é</a:t>
            </a:r>
            <a:r>
              <a:rPr lang="en-US" altLang="pt-BR" sz="2800"/>
              <a:t> sua aliada, mas seguran</a:t>
            </a:r>
            <a:r>
              <a:rPr lang="" altLang="en-US" sz="2800"/>
              <a:t>ç</a:t>
            </a:r>
            <a:r>
              <a:rPr lang="en-US" altLang="pt-BR" sz="2800"/>
              <a:t>a vem em primeiro lugar!"</a:t>
            </a:r>
            <a:endParaRPr lang="en-US" altLang="pt-BR" sz="2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p:nvPr/>
        </p:nvSpPr>
        <p:spPr>
          <a:xfrm>
            <a:off x="589898" y="2636912"/>
            <a:ext cx="7988424" cy="151216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rgbClr val="003300"/>
                </a:solidFill>
                <a:effectLst>
                  <a:outerShdw blurRad="38100" dist="38100" dir="2700000" algn="tl">
                    <a:srgbClr val="000000">
                      <a:alpha val="43137"/>
                    </a:srgbClr>
                  </a:outerShdw>
                </a:effectLst>
                <a:latin typeface="+mj-lt"/>
                <a:ea typeface="+mj-ea"/>
                <a:cs typeface="+mj-cs"/>
              </a:defRPr>
            </a:lvl1pPr>
          </a:lstStyle>
          <a:p>
            <a:r>
              <a:rPr lang="pt-BR" sz="4800" dirty="0">
                <a:latin typeface="Cambria" panose="02040503050406030204" pitchFamily="18" charset="0"/>
                <a:cs typeface="Arial" panose="020B0604020202020204" pitchFamily="34" charset="0"/>
              </a:rPr>
              <a:t>Aula 3</a:t>
            </a:r>
            <a:endParaRPr lang="pt-BR" sz="3600" dirty="0">
              <a:latin typeface="Cambria" panose="02040503050406030204" pitchFamily="18"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7" y="44624"/>
            <a:ext cx="7921625" cy="1143000"/>
          </a:xfrm>
        </p:spPr>
        <p:txBody>
          <a:bodyPr>
            <a:normAutofit/>
          </a:bodyPr>
          <a:lstStyle/>
          <a:p>
            <a:pPr algn="r"/>
            <a:r>
              <a:rPr lang="pt-BR" sz="3600" dirty="0"/>
              <a:t>Editor de Texto - Microsoft Word 2007 </a:t>
            </a:r>
            <a:endParaRPr lang="pt-BR" sz="3600" dirty="0"/>
          </a:p>
        </p:txBody>
      </p:sp>
      <p:sp>
        <p:nvSpPr>
          <p:cNvPr id="3" name="Espaço Reservado para Conteúdo 2"/>
          <p:cNvSpPr>
            <a:spLocks noGrp="1"/>
          </p:cNvSpPr>
          <p:nvPr>
            <p:ph idx="1"/>
          </p:nvPr>
        </p:nvSpPr>
        <p:spPr>
          <a:xfrm>
            <a:off x="611187" y="1628800"/>
            <a:ext cx="7921626" cy="3024336"/>
          </a:xfrm>
        </p:spPr>
        <p:txBody>
          <a:bodyPr>
            <a:normAutofit/>
          </a:bodyPr>
          <a:lstStyle/>
          <a:p>
            <a:r>
              <a:rPr lang="pt-BR" sz="2600" dirty="0"/>
              <a:t>É o processador de textos mais conhecido e utilizado do mundo. A interface é agradável, com comandos e funções facilmente acessíveis, contando com um controle deslizante de acesso rápido ao nível de aproximação (zoom).</a:t>
            </a:r>
            <a:endParaRPr lang="pt-BR" sz="2600" dirty="0"/>
          </a:p>
        </p:txBody>
      </p:sp>
      <p:pic>
        <p:nvPicPr>
          <p:cNvPr id="36866" name="Imagem 8345"/>
          <p:cNvPicPr>
            <a:picLocks noChangeAspect="1" noChangeArrowheads="1"/>
          </p:cNvPicPr>
          <p:nvPr/>
        </p:nvPicPr>
        <p:blipFill>
          <a:blip r:embed="rId1" cstate="print"/>
          <a:srcRect/>
          <a:stretch>
            <a:fillRect/>
          </a:stretch>
        </p:blipFill>
        <p:spPr bwMode="auto">
          <a:xfrm>
            <a:off x="571472" y="4425895"/>
            <a:ext cx="8001056" cy="1289616"/>
          </a:xfrm>
          <a:prstGeom prst="rect">
            <a:avLst/>
          </a:prstGeom>
          <a:noFill/>
          <a:ln w="9525">
            <a:noFill/>
            <a:miter lim="800000"/>
            <a:headEnd/>
            <a:tailEnd/>
          </a:ln>
        </p:spPr>
      </p:pic>
      <p:pic>
        <p:nvPicPr>
          <p:cNvPr id="36867" name="Imagem 72"/>
          <p:cNvPicPr>
            <a:picLocks noChangeAspect="1" noChangeArrowheads="1"/>
          </p:cNvPicPr>
          <p:nvPr/>
        </p:nvPicPr>
        <p:blipFill>
          <a:blip r:embed="rId2" cstate="print"/>
          <a:srcRect/>
          <a:stretch>
            <a:fillRect/>
          </a:stretch>
        </p:blipFill>
        <p:spPr bwMode="auto">
          <a:xfrm>
            <a:off x="2759695" y="5764795"/>
            <a:ext cx="3624610" cy="400509"/>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8" y="53752"/>
            <a:ext cx="7928096" cy="1143000"/>
          </a:xfrm>
        </p:spPr>
        <p:txBody>
          <a:bodyPr>
            <a:normAutofit/>
          </a:bodyPr>
          <a:lstStyle/>
          <a:p>
            <a:pPr algn="r"/>
            <a:r>
              <a:rPr lang="pt-BR" sz="3600" dirty="0"/>
              <a:t>Tela Principal do Word</a:t>
            </a:r>
            <a:endParaRPr lang="pt-BR" sz="3600" dirty="0"/>
          </a:p>
        </p:txBody>
      </p:sp>
      <p:pic>
        <p:nvPicPr>
          <p:cNvPr id="37891" name="Imagem 73"/>
          <p:cNvPicPr>
            <a:picLocks noChangeAspect="1" noChangeArrowheads="1"/>
          </p:cNvPicPr>
          <p:nvPr/>
        </p:nvPicPr>
        <p:blipFill>
          <a:blip r:embed="rId1" cstate="print"/>
          <a:srcRect/>
          <a:stretch>
            <a:fillRect/>
          </a:stretch>
        </p:blipFill>
        <p:spPr bwMode="auto">
          <a:xfrm>
            <a:off x="1493427" y="1340768"/>
            <a:ext cx="6163618" cy="4968551"/>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2840" y="53752"/>
            <a:ext cx="8229600" cy="1143000"/>
          </a:xfrm>
        </p:spPr>
        <p:txBody>
          <a:bodyPr>
            <a:normAutofit/>
          </a:bodyPr>
          <a:lstStyle/>
          <a:p>
            <a:pPr algn="r"/>
            <a:r>
              <a:rPr lang="pt-BR" sz="3600" dirty="0"/>
              <a:t>Acionando o Botão Subscrito</a:t>
            </a:r>
            <a:endParaRPr lang="pt-BR" sz="3600" dirty="0"/>
          </a:p>
        </p:txBody>
      </p:sp>
      <p:pic>
        <p:nvPicPr>
          <p:cNvPr id="38914" name="Imagem 74"/>
          <p:cNvPicPr>
            <a:picLocks noChangeAspect="1" noChangeArrowheads="1"/>
          </p:cNvPicPr>
          <p:nvPr/>
        </p:nvPicPr>
        <p:blipFill>
          <a:blip r:embed="rId1" cstate="print"/>
          <a:srcRect/>
          <a:stretch>
            <a:fillRect/>
          </a:stretch>
        </p:blipFill>
        <p:spPr bwMode="auto">
          <a:xfrm>
            <a:off x="611188" y="1628775"/>
            <a:ext cx="7961047" cy="2800159"/>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7" y="100020"/>
            <a:ext cx="7921625" cy="1143000"/>
          </a:xfrm>
        </p:spPr>
        <p:txBody>
          <a:bodyPr>
            <a:normAutofit/>
          </a:bodyPr>
          <a:lstStyle/>
          <a:p>
            <a:pPr algn="r"/>
            <a:r>
              <a:rPr lang="pt-BR" sz="3600" dirty="0"/>
              <a:t>Acionando o Botão Sobrescrito</a:t>
            </a:r>
            <a:endParaRPr lang="pt-BR" sz="3600" dirty="0"/>
          </a:p>
        </p:txBody>
      </p:sp>
      <p:pic>
        <p:nvPicPr>
          <p:cNvPr id="39938" name="Imagem 75"/>
          <p:cNvPicPr>
            <a:picLocks noChangeAspect="1" noChangeArrowheads="1"/>
          </p:cNvPicPr>
          <p:nvPr/>
        </p:nvPicPr>
        <p:blipFill>
          <a:blip r:embed="rId1" cstate="print"/>
          <a:srcRect/>
          <a:stretch>
            <a:fillRect/>
          </a:stretch>
        </p:blipFill>
        <p:spPr bwMode="auto">
          <a:xfrm>
            <a:off x="611187" y="1484784"/>
            <a:ext cx="8164440" cy="3033464"/>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28012"/>
            <a:ext cx="8229600" cy="1143000"/>
          </a:xfrm>
        </p:spPr>
        <p:txBody>
          <a:bodyPr>
            <a:normAutofit/>
          </a:bodyPr>
          <a:lstStyle/>
          <a:p>
            <a:pPr algn="r"/>
            <a:r>
              <a:rPr lang="pt-BR" sz="3600" dirty="0"/>
              <a:t>Botão Office </a:t>
            </a:r>
            <a:endParaRPr lang="pt-BR" sz="3600" dirty="0"/>
          </a:p>
        </p:txBody>
      </p:sp>
      <p:pic>
        <p:nvPicPr>
          <p:cNvPr id="40962" name="Imagem 76"/>
          <p:cNvPicPr>
            <a:picLocks noChangeAspect="1" noChangeArrowheads="1"/>
          </p:cNvPicPr>
          <p:nvPr/>
        </p:nvPicPr>
        <p:blipFill>
          <a:blip r:embed="rId1" cstate="print"/>
          <a:srcRect/>
          <a:stretch>
            <a:fillRect/>
          </a:stretch>
        </p:blipFill>
        <p:spPr bwMode="auto">
          <a:xfrm>
            <a:off x="636954" y="1484784"/>
            <a:ext cx="7921625" cy="264478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3163" y="23581"/>
            <a:ext cx="8229600" cy="1143000"/>
          </a:xfrm>
        </p:spPr>
        <p:txBody>
          <a:bodyPr>
            <a:normAutofit/>
          </a:bodyPr>
          <a:lstStyle/>
          <a:p>
            <a:pPr algn="r"/>
            <a:r>
              <a:rPr lang="pt-BR" sz="3600" dirty="0"/>
              <a:t>Opções de Comando</a:t>
            </a:r>
            <a:endParaRPr lang="pt-BR" sz="3600" dirty="0"/>
          </a:p>
        </p:txBody>
      </p:sp>
      <p:sp>
        <p:nvSpPr>
          <p:cNvPr id="4" name="Espaço Reservado para Conteúdo 3"/>
          <p:cNvSpPr>
            <a:spLocks noGrp="1"/>
          </p:cNvSpPr>
          <p:nvPr>
            <p:ph idx="1"/>
          </p:nvPr>
        </p:nvSpPr>
        <p:spPr/>
        <p:txBody>
          <a:bodyPr/>
          <a:lstStyle/>
          <a:p>
            <a:endParaRPr lang="pt-BR"/>
          </a:p>
        </p:txBody>
      </p:sp>
      <p:pic>
        <p:nvPicPr>
          <p:cNvPr id="41986" name="Imagem 77"/>
          <p:cNvPicPr>
            <a:picLocks noChangeAspect="1" noChangeArrowheads="1"/>
          </p:cNvPicPr>
          <p:nvPr/>
        </p:nvPicPr>
        <p:blipFill>
          <a:blip r:embed="rId1" cstate="print"/>
          <a:srcRect/>
          <a:stretch>
            <a:fillRect/>
          </a:stretch>
        </p:blipFill>
        <p:spPr bwMode="auto">
          <a:xfrm>
            <a:off x="641138" y="1412776"/>
            <a:ext cx="7921625" cy="416221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544" y="53752"/>
            <a:ext cx="8229600" cy="1143000"/>
          </a:xfrm>
        </p:spPr>
        <p:txBody>
          <a:bodyPr>
            <a:normAutofit/>
          </a:bodyPr>
          <a:lstStyle/>
          <a:p>
            <a:pPr algn="r"/>
            <a:r>
              <a:rPr lang="pt-BR" sz="3600" dirty="0"/>
              <a:t>Comandos do Botão ‘Office’</a:t>
            </a:r>
            <a:endParaRPr lang="pt-BR" sz="3600" dirty="0"/>
          </a:p>
        </p:txBody>
      </p:sp>
      <p:sp>
        <p:nvSpPr>
          <p:cNvPr id="3" name="Espaço Reservado para Conteúdo 2"/>
          <p:cNvSpPr>
            <a:spLocks noGrp="1"/>
          </p:cNvSpPr>
          <p:nvPr>
            <p:ph idx="1"/>
          </p:nvPr>
        </p:nvSpPr>
        <p:spPr>
          <a:xfrm>
            <a:off x="615345" y="1268760"/>
            <a:ext cx="7917799" cy="4793296"/>
          </a:xfrm>
        </p:spPr>
        <p:txBody>
          <a:bodyPr>
            <a:normAutofit/>
          </a:bodyPr>
          <a:lstStyle/>
          <a:p>
            <a:r>
              <a:rPr lang="pt-BR" sz="2600" dirty="0"/>
              <a:t>Novo:</a:t>
            </a:r>
            <a:endParaRPr lang="pt-BR" sz="2600" dirty="0"/>
          </a:p>
          <a:p>
            <a:pPr lvl="1"/>
            <a:r>
              <a:rPr lang="pt-BR" sz="2200" dirty="0"/>
              <a:t>Permite a abertura de um novo documento; E pode-se usar o atalho </a:t>
            </a:r>
            <a:r>
              <a:rPr lang="pt-BR" sz="2200" dirty="0" err="1"/>
              <a:t>Ctrl</a:t>
            </a:r>
            <a:r>
              <a:rPr lang="pt-BR" sz="2200" dirty="0"/>
              <a:t> + O;</a:t>
            </a:r>
            <a:endParaRPr lang="pt-BR" sz="2200" dirty="0"/>
          </a:p>
          <a:p>
            <a:r>
              <a:rPr lang="pt-BR" sz="2600" dirty="0"/>
              <a:t>Imprimir:</a:t>
            </a:r>
            <a:endParaRPr lang="pt-BR" sz="2600" dirty="0"/>
          </a:p>
          <a:p>
            <a:pPr lvl="1"/>
            <a:r>
              <a:rPr lang="pt-BR" sz="2200" dirty="0"/>
              <a:t>Abre a janela de impressão para as configurações de página, seleção e propriedades de impressora, quantidade de cópias, orientação do papel e outros atributos;</a:t>
            </a:r>
            <a:endParaRPr lang="pt-BR" sz="2200" dirty="0"/>
          </a:p>
          <a:p>
            <a:r>
              <a:rPr lang="pt-BR" sz="2600" dirty="0"/>
              <a:t>Enviar:</a:t>
            </a:r>
            <a:endParaRPr lang="pt-BR" sz="2600" dirty="0"/>
          </a:p>
          <a:p>
            <a:pPr lvl="1"/>
            <a:r>
              <a:rPr lang="pt-BR" sz="2200" dirty="0"/>
              <a:t>Opções para envio do documento, via e-mail ou fax;</a:t>
            </a:r>
            <a:endParaRPr lang="pt-BR"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3797" y="0"/>
            <a:ext cx="8229600" cy="1143000"/>
          </a:xfrm>
        </p:spPr>
        <p:txBody>
          <a:bodyPr/>
          <a:lstStyle/>
          <a:p>
            <a:pPr algn="r"/>
            <a:r>
              <a:rPr lang="pt-BR" dirty="0"/>
              <a:t>Aplicabilidade</a:t>
            </a:r>
            <a:endParaRPr lang="pt-BR" dirty="0"/>
          </a:p>
        </p:txBody>
      </p:sp>
      <p:sp>
        <p:nvSpPr>
          <p:cNvPr id="3" name="Espaço Reservado para Conteúdo 2"/>
          <p:cNvSpPr>
            <a:spLocks noGrp="1"/>
          </p:cNvSpPr>
          <p:nvPr>
            <p:ph idx="1"/>
          </p:nvPr>
        </p:nvSpPr>
        <p:spPr>
          <a:xfrm>
            <a:off x="601316" y="1628775"/>
            <a:ext cx="7931497" cy="3929090"/>
          </a:xfrm>
        </p:spPr>
        <p:txBody>
          <a:bodyPr>
            <a:normAutofit/>
          </a:bodyPr>
          <a:lstStyle/>
          <a:p>
            <a:r>
              <a:rPr lang="pt-BR" sz="2600" dirty="0"/>
              <a:t>A informática é uma ferramenta de trabalho valiosa para a rotina de execução das atividades de qualquer profissional, visto que atua em todas as áreas do conhecimento humano.</a:t>
            </a:r>
            <a:endParaRPr lang="pt-BR" sz="2600" dirty="0"/>
          </a:p>
          <a:p>
            <a:endParaRPr lang="pt-BR" sz="2600" dirty="0"/>
          </a:p>
          <a:p>
            <a:r>
              <a:rPr lang="pt-BR" sz="2600" dirty="0"/>
              <a:t>O técnico em radiologia necessitará em sua atividade laboral do uso </a:t>
            </a:r>
            <a:r>
              <a:rPr lang="pt-BR" sz="2600" dirty="0" err="1"/>
              <a:t>freqüente</a:t>
            </a:r>
            <a:r>
              <a:rPr lang="pt-BR" sz="2600" dirty="0"/>
              <a:t> da informática.</a:t>
            </a:r>
            <a:endParaRPr lang="pt-BR" sz="26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7544" y="0"/>
            <a:ext cx="8229600" cy="1143000"/>
          </a:xfrm>
        </p:spPr>
        <p:txBody>
          <a:bodyPr>
            <a:normAutofit/>
          </a:bodyPr>
          <a:lstStyle/>
          <a:p>
            <a:pPr algn="r"/>
            <a:r>
              <a:rPr lang="pt-BR" sz="3600" dirty="0"/>
              <a:t>Comandos do Botão ‘Office’</a:t>
            </a:r>
            <a:endParaRPr lang="pt-BR" sz="3600" dirty="0"/>
          </a:p>
        </p:txBody>
      </p:sp>
      <p:sp>
        <p:nvSpPr>
          <p:cNvPr id="3" name="Espaço Reservado para Conteúdo 2"/>
          <p:cNvSpPr>
            <a:spLocks noGrp="1"/>
          </p:cNvSpPr>
          <p:nvPr>
            <p:ph idx="1"/>
          </p:nvPr>
        </p:nvSpPr>
        <p:spPr>
          <a:xfrm>
            <a:off x="623609" y="1300000"/>
            <a:ext cx="7917469" cy="4793296"/>
          </a:xfrm>
        </p:spPr>
        <p:txBody>
          <a:bodyPr>
            <a:normAutofit/>
          </a:bodyPr>
          <a:lstStyle/>
          <a:p>
            <a:r>
              <a:rPr lang="pt-BR" sz="2600" dirty="0"/>
              <a:t>Fechar:</a:t>
            </a:r>
            <a:endParaRPr lang="pt-BR" sz="2600" dirty="0"/>
          </a:p>
          <a:p>
            <a:pPr lvl="1"/>
            <a:r>
              <a:rPr lang="pt-BR" sz="2200" dirty="0"/>
              <a:t>Encerra a sessão de trabalho;</a:t>
            </a:r>
            <a:endParaRPr lang="pt-BR" sz="2200" dirty="0"/>
          </a:p>
          <a:p>
            <a:r>
              <a:rPr lang="pt-BR" sz="2600" dirty="0"/>
              <a:t>Opções do Word:</a:t>
            </a:r>
            <a:endParaRPr lang="pt-BR" sz="2600" dirty="0"/>
          </a:p>
          <a:p>
            <a:pPr lvl="1"/>
            <a:r>
              <a:rPr lang="pt-BR" sz="2200" dirty="0"/>
              <a:t>Acessa as opções do programa para alteração de modos de exibição, idioma-padrão, modificação do esquema de cores da área de trabalho, configurações de salvamento, modificação e implementação de teclas de atalho, gerenciamento de plug-ins e diversos outros parâmetros;</a:t>
            </a:r>
            <a:endParaRPr lang="pt-BR" sz="2200" dirty="0"/>
          </a:p>
          <a:p>
            <a:r>
              <a:rPr lang="pt-BR" sz="2600" dirty="0"/>
              <a:t>Sair do Word:</a:t>
            </a:r>
            <a:endParaRPr lang="pt-BR" sz="2600" dirty="0"/>
          </a:p>
          <a:p>
            <a:pPr lvl="1"/>
            <a:r>
              <a:rPr lang="pt-BR" sz="2200" dirty="0"/>
              <a:t>Encerra a sessão de trabalho e fecha o programa.</a:t>
            </a:r>
            <a:endParaRPr lang="pt-BR" sz="2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2840" y="193675"/>
            <a:ext cx="8229600" cy="1143000"/>
          </a:xfrm>
        </p:spPr>
        <p:txBody>
          <a:bodyPr>
            <a:noAutofit/>
          </a:bodyPr>
          <a:lstStyle/>
          <a:p>
            <a:pPr algn="r"/>
            <a:r>
              <a:rPr lang="pt-BR" sz="3600" dirty="0"/>
              <a:t>Barra de Ferramentas de Acesso Rápido ou </a:t>
            </a:r>
            <a:r>
              <a:rPr lang="pt-BR" sz="3600" dirty="0" err="1"/>
              <a:t>Quick</a:t>
            </a:r>
            <a:r>
              <a:rPr lang="pt-BR" sz="3600" dirty="0"/>
              <a:t> Access Toolbar</a:t>
            </a:r>
            <a:endParaRPr lang="pt-BR" sz="3600" dirty="0"/>
          </a:p>
        </p:txBody>
      </p:sp>
      <p:sp>
        <p:nvSpPr>
          <p:cNvPr id="3" name="Espaço Reservado para Conteúdo 2"/>
          <p:cNvSpPr>
            <a:spLocks noGrp="1"/>
          </p:cNvSpPr>
          <p:nvPr>
            <p:ph idx="1"/>
          </p:nvPr>
        </p:nvSpPr>
        <p:spPr>
          <a:xfrm>
            <a:off x="611188" y="2000240"/>
            <a:ext cx="7921252" cy="3929090"/>
          </a:xfrm>
        </p:spPr>
        <p:txBody>
          <a:bodyPr>
            <a:normAutofit/>
          </a:bodyPr>
          <a:lstStyle/>
          <a:p>
            <a:r>
              <a:rPr lang="pt-BR" sz="2600" dirty="0"/>
              <a:t>Armazena botões de atalho por padrão, trazendo os comandos para salvar, desfazer e refazer ações</a:t>
            </a:r>
            <a:endParaRPr lang="pt-BR" sz="2600" dirty="0"/>
          </a:p>
        </p:txBody>
      </p:sp>
      <p:pic>
        <p:nvPicPr>
          <p:cNvPr id="43010" name="Imagem 8347"/>
          <p:cNvPicPr>
            <a:picLocks noChangeAspect="1" noChangeArrowheads="1"/>
          </p:cNvPicPr>
          <p:nvPr/>
        </p:nvPicPr>
        <p:blipFill>
          <a:blip r:embed="rId1" cstate="print"/>
          <a:srcRect/>
          <a:stretch>
            <a:fillRect/>
          </a:stretch>
        </p:blipFill>
        <p:spPr bwMode="auto">
          <a:xfrm>
            <a:off x="2289532" y="3621783"/>
            <a:ext cx="4564564" cy="686004"/>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44624"/>
            <a:ext cx="8229600" cy="1143000"/>
          </a:xfrm>
        </p:spPr>
        <p:txBody>
          <a:bodyPr>
            <a:normAutofit/>
          </a:bodyPr>
          <a:lstStyle/>
          <a:p>
            <a:pPr algn="r"/>
            <a:r>
              <a:rPr lang="pt-BR" sz="3600" dirty="0"/>
              <a:t>Salvando Documentos no Word 2007 </a:t>
            </a:r>
            <a:endParaRPr lang="pt-BR" sz="3600" dirty="0"/>
          </a:p>
        </p:txBody>
      </p:sp>
      <p:sp>
        <p:nvSpPr>
          <p:cNvPr id="4" name="Espaço Reservado para Conteúdo 3"/>
          <p:cNvSpPr>
            <a:spLocks noGrp="1"/>
          </p:cNvSpPr>
          <p:nvPr>
            <p:ph idx="1"/>
          </p:nvPr>
        </p:nvSpPr>
        <p:spPr/>
        <p:txBody>
          <a:bodyPr/>
          <a:lstStyle/>
          <a:p>
            <a:endParaRPr lang="pt-BR"/>
          </a:p>
        </p:txBody>
      </p:sp>
      <p:pic>
        <p:nvPicPr>
          <p:cNvPr id="44034" name="Imagem 79"/>
          <p:cNvPicPr>
            <a:picLocks noChangeAspect="1" noChangeArrowheads="1"/>
          </p:cNvPicPr>
          <p:nvPr/>
        </p:nvPicPr>
        <p:blipFill>
          <a:blip r:embed="rId1" cstate="print"/>
          <a:srcRect/>
          <a:stretch>
            <a:fillRect/>
          </a:stretch>
        </p:blipFill>
        <p:spPr bwMode="auto">
          <a:xfrm>
            <a:off x="611188" y="1484784"/>
            <a:ext cx="7921625" cy="4604021"/>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51346"/>
            <a:ext cx="8229600" cy="1143000"/>
          </a:xfrm>
        </p:spPr>
        <p:txBody>
          <a:bodyPr>
            <a:normAutofit/>
          </a:bodyPr>
          <a:lstStyle/>
          <a:p>
            <a:pPr algn="r"/>
            <a:r>
              <a:rPr lang="pt-BR" sz="3600" dirty="0"/>
              <a:t>Opção ‘Salvar Como’</a:t>
            </a:r>
            <a:endParaRPr lang="pt-BR" sz="3600" dirty="0"/>
          </a:p>
        </p:txBody>
      </p:sp>
      <p:pic>
        <p:nvPicPr>
          <p:cNvPr id="45058" name="Imagem 8348"/>
          <p:cNvPicPr>
            <a:picLocks noChangeAspect="1" noChangeArrowheads="1"/>
          </p:cNvPicPr>
          <p:nvPr/>
        </p:nvPicPr>
        <p:blipFill>
          <a:blip r:embed="rId1" cstate="print"/>
          <a:srcRect/>
          <a:stretch>
            <a:fillRect/>
          </a:stretch>
        </p:blipFill>
        <p:spPr bwMode="auto">
          <a:xfrm>
            <a:off x="785786" y="1277408"/>
            <a:ext cx="7572428" cy="4734984"/>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6071" y="34854"/>
            <a:ext cx="8229600" cy="1143000"/>
          </a:xfrm>
        </p:spPr>
        <p:txBody>
          <a:bodyPr>
            <a:normAutofit/>
          </a:bodyPr>
          <a:lstStyle/>
          <a:p>
            <a:pPr algn="r"/>
            <a:r>
              <a:rPr lang="pt-BR" sz="3600" dirty="0"/>
              <a:t>Modificando a Extensão Padrão </a:t>
            </a:r>
            <a:endParaRPr lang="pt-BR" sz="3600" dirty="0"/>
          </a:p>
        </p:txBody>
      </p:sp>
      <p:pic>
        <p:nvPicPr>
          <p:cNvPr id="46082" name="Imagem 80"/>
          <p:cNvPicPr>
            <a:picLocks noChangeAspect="1" noChangeArrowheads="1"/>
          </p:cNvPicPr>
          <p:nvPr/>
        </p:nvPicPr>
        <p:blipFill>
          <a:blip r:embed="rId1" cstate="print"/>
          <a:srcRect/>
          <a:stretch>
            <a:fillRect/>
          </a:stretch>
        </p:blipFill>
        <p:spPr bwMode="auto">
          <a:xfrm>
            <a:off x="748613" y="1412776"/>
            <a:ext cx="7787058" cy="4786346"/>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3528" y="193675"/>
            <a:ext cx="8229600" cy="1143000"/>
          </a:xfrm>
        </p:spPr>
        <p:txBody>
          <a:bodyPr>
            <a:noAutofit/>
          </a:bodyPr>
          <a:lstStyle/>
          <a:p>
            <a:pPr algn="r"/>
            <a:r>
              <a:rPr lang="pt-BR" sz="3600" dirty="0"/>
              <a:t>Personalizando a Maneira de Salvar Arquivos no Word</a:t>
            </a:r>
            <a:endParaRPr lang="pt-BR" sz="3600" dirty="0"/>
          </a:p>
        </p:txBody>
      </p:sp>
      <p:pic>
        <p:nvPicPr>
          <p:cNvPr id="47106" name="Imagem 8349"/>
          <p:cNvPicPr>
            <a:picLocks noChangeAspect="1" noChangeArrowheads="1"/>
          </p:cNvPicPr>
          <p:nvPr/>
        </p:nvPicPr>
        <p:blipFill>
          <a:blip r:embed="rId1" cstate="print"/>
          <a:srcRect/>
          <a:stretch>
            <a:fillRect/>
          </a:stretch>
        </p:blipFill>
        <p:spPr bwMode="auto">
          <a:xfrm>
            <a:off x="827584" y="1858953"/>
            <a:ext cx="7455772" cy="4306351"/>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7" y="0"/>
            <a:ext cx="7904645" cy="1143000"/>
          </a:xfrm>
        </p:spPr>
        <p:txBody>
          <a:bodyPr>
            <a:normAutofit/>
          </a:bodyPr>
          <a:lstStyle/>
          <a:p>
            <a:pPr algn="r"/>
            <a:r>
              <a:rPr lang="pt-BR" sz="3600" dirty="0"/>
              <a:t>Edição de Documentos </a:t>
            </a:r>
            <a:endParaRPr lang="pt-BR" sz="3600" dirty="0"/>
          </a:p>
        </p:txBody>
      </p:sp>
      <p:sp>
        <p:nvSpPr>
          <p:cNvPr id="3" name="Espaço Reservado para Conteúdo 2"/>
          <p:cNvSpPr>
            <a:spLocks noGrp="1"/>
          </p:cNvSpPr>
          <p:nvPr>
            <p:ph idx="1"/>
          </p:nvPr>
        </p:nvSpPr>
        <p:spPr>
          <a:xfrm>
            <a:off x="611188" y="1570622"/>
            <a:ext cx="7921625" cy="3929090"/>
          </a:xfrm>
        </p:spPr>
        <p:txBody>
          <a:bodyPr>
            <a:normAutofit/>
          </a:bodyPr>
          <a:lstStyle/>
          <a:p>
            <a:r>
              <a:rPr lang="pt-BR" sz="2600" dirty="0"/>
              <a:t>Para a formatação de fontes (tipo e tamanho), seleciona-se o texto cuja fonte deve ser alterada. </a:t>
            </a:r>
            <a:endParaRPr lang="pt-BR" sz="2600" dirty="0"/>
          </a:p>
        </p:txBody>
      </p:sp>
      <p:pic>
        <p:nvPicPr>
          <p:cNvPr id="48130" name="Imagem 81"/>
          <p:cNvPicPr>
            <a:picLocks noChangeAspect="1" noChangeArrowheads="1"/>
          </p:cNvPicPr>
          <p:nvPr/>
        </p:nvPicPr>
        <p:blipFill>
          <a:blip r:embed="rId1" cstate="print"/>
          <a:srcRect/>
          <a:stretch>
            <a:fillRect/>
          </a:stretch>
        </p:blipFill>
        <p:spPr bwMode="auto">
          <a:xfrm>
            <a:off x="2013367" y="2996952"/>
            <a:ext cx="5117265" cy="2084812"/>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7" y="44624"/>
            <a:ext cx="7921625" cy="1143000"/>
          </a:xfrm>
        </p:spPr>
        <p:txBody>
          <a:bodyPr>
            <a:normAutofit/>
          </a:bodyPr>
          <a:lstStyle/>
          <a:p>
            <a:pPr algn="r"/>
            <a:r>
              <a:rPr lang="pt-BR" sz="3600" dirty="0"/>
              <a:t>Selecionando o tipo de fonte </a:t>
            </a:r>
            <a:endParaRPr lang="pt-BR" sz="3600" dirty="0"/>
          </a:p>
        </p:txBody>
      </p:sp>
      <p:pic>
        <p:nvPicPr>
          <p:cNvPr id="49154" name="Imagem 82"/>
          <p:cNvPicPr>
            <a:picLocks noChangeAspect="1" noChangeArrowheads="1"/>
          </p:cNvPicPr>
          <p:nvPr/>
        </p:nvPicPr>
        <p:blipFill>
          <a:blip r:embed="rId1" cstate="print"/>
          <a:srcRect/>
          <a:stretch>
            <a:fillRect/>
          </a:stretch>
        </p:blipFill>
        <p:spPr bwMode="auto">
          <a:xfrm>
            <a:off x="1100038" y="1558526"/>
            <a:ext cx="7072362" cy="453477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9515" y="53752"/>
            <a:ext cx="8229600" cy="1143000"/>
          </a:xfrm>
        </p:spPr>
        <p:txBody>
          <a:bodyPr>
            <a:normAutofit/>
          </a:bodyPr>
          <a:lstStyle/>
          <a:p>
            <a:pPr algn="r"/>
            <a:r>
              <a:rPr lang="pt-BR" sz="3600" dirty="0"/>
              <a:t>Selecionando o Tamanho das Fontes </a:t>
            </a:r>
            <a:endParaRPr lang="pt-BR" sz="3600" dirty="0"/>
          </a:p>
        </p:txBody>
      </p:sp>
      <p:pic>
        <p:nvPicPr>
          <p:cNvPr id="50178" name="Imagem 83"/>
          <p:cNvPicPr>
            <a:picLocks noChangeAspect="1" noChangeArrowheads="1"/>
          </p:cNvPicPr>
          <p:nvPr/>
        </p:nvPicPr>
        <p:blipFill>
          <a:blip r:embed="rId1" cstate="print"/>
          <a:srcRect/>
          <a:stretch>
            <a:fillRect/>
          </a:stretch>
        </p:blipFill>
        <p:spPr bwMode="auto">
          <a:xfrm>
            <a:off x="526740" y="1340768"/>
            <a:ext cx="8090519" cy="2826876"/>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p:cNvSpPr>
            <a:spLocks noGrp="1"/>
          </p:cNvSpPr>
          <p:nvPr>
            <p:ph type="body" sz="half" idx="2"/>
          </p:nvPr>
        </p:nvSpPr>
        <p:spPr>
          <a:xfrm>
            <a:off x="611188" y="1557338"/>
            <a:ext cx="4320480" cy="4320479"/>
          </a:xfrm>
        </p:spPr>
        <p:txBody>
          <a:bodyPr/>
          <a:lstStyle/>
          <a:p>
            <a:r>
              <a:rPr lang="pt-BR" dirty="0"/>
              <a:t>Estilo negrito.</a:t>
            </a:r>
            <a:endParaRPr lang="pt-BR" dirty="0"/>
          </a:p>
          <a:p>
            <a:endParaRPr lang="pt-BR" dirty="0"/>
          </a:p>
          <a:p>
            <a:endParaRPr lang="pt-BR" dirty="0"/>
          </a:p>
          <a:p>
            <a:r>
              <a:rPr lang="pt-BR" dirty="0"/>
              <a:t>Estilo itálico.</a:t>
            </a:r>
            <a:endParaRPr lang="pt-BR" dirty="0"/>
          </a:p>
          <a:p>
            <a:endParaRPr lang="pt-BR" dirty="0"/>
          </a:p>
          <a:p>
            <a:endParaRPr lang="pt-BR" dirty="0"/>
          </a:p>
          <a:p>
            <a:r>
              <a:rPr lang="pt-BR" dirty="0"/>
              <a:t>Estilo sublinhado.</a:t>
            </a:r>
            <a:endParaRPr lang="pt-BR" dirty="0"/>
          </a:p>
        </p:txBody>
      </p:sp>
      <p:sp>
        <p:nvSpPr>
          <p:cNvPr id="2" name="Título 1"/>
          <p:cNvSpPr>
            <a:spLocks noGrp="1"/>
          </p:cNvSpPr>
          <p:nvPr>
            <p:ph type="ctrTitle"/>
          </p:nvPr>
        </p:nvSpPr>
        <p:spPr>
          <a:xfrm>
            <a:off x="616024" y="116632"/>
            <a:ext cx="7916416" cy="1008112"/>
          </a:xfrm>
        </p:spPr>
        <p:txBody>
          <a:bodyPr/>
          <a:lstStyle/>
          <a:p>
            <a:r>
              <a:rPr lang="pt-BR" dirty="0"/>
              <a:t>Formatação de Fontes (estilos)</a:t>
            </a:r>
            <a:endParaRPr lang="pt-BR" dirty="0"/>
          </a:p>
        </p:txBody>
      </p:sp>
      <p:pic>
        <p:nvPicPr>
          <p:cNvPr id="51203" name="Imagem 1727"/>
          <p:cNvPicPr>
            <a:picLocks noChangeAspect="1" noChangeArrowheads="1"/>
          </p:cNvPicPr>
          <p:nvPr/>
        </p:nvPicPr>
        <p:blipFill>
          <a:blip r:embed="rId1" cstate="print"/>
          <a:srcRect/>
          <a:stretch>
            <a:fillRect/>
          </a:stretch>
        </p:blipFill>
        <p:spPr bwMode="auto">
          <a:xfrm>
            <a:off x="4499992" y="1565262"/>
            <a:ext cx="812210" cy="751388"/>
          </a:xfrm>
          <a:prstGeom prst="rect">
            <a:avLst/>
          </a:prstGeom>
          <a:noFill/>
        </p:spPr>
      </p:pic>
      <p:pic>
        <p:nvPicPr>
          <p:cNvPr id="51202" name="Imagem 11360"/>
          <p:cNvPicPr>
            <a:picLocks noChangeAspect="1" noChangeArrowheads="1"/>
          </p:cNvPicPr>
          <p:nvPr/>
        </p:nvPicPr>
        <p:blipFill>
          <a:blip r:embed="rId2" cstate="print"/>
          <a:srcRect/>
          <a:stretch>
            <a:fillRect/>
          </a:stretch>
        </p:blipFill>
        <p:spPr bwMode="auto">
          <a:xfrm>
            <a:off x="4583022" y="3037652"/>
            <a:ext cx="751388" cy="751388"/>
          </a:xfrm>
          <a:prstGeom prst="rect">
            <a:avLst/>
          </a:prstGeom>
          <a:noFill/>
        </p:spPr>
      </p:pic>
      <p:pic>
        <p:nvPicPr>
          <p:cNvPr id="51201" name="Imagem 11361"/>
          <p:cNvPicPr>
            <a:picLocks noChangeAspect="1" noChangeArrowheads="1"/>
          </p:cNvPicPr>
          <p:nvPr/>
        </p:nvPicPr>
        <p:blipFill>
          <a:blip r:embed="rId3" cstate="print"/>
          <a:srcRect/>
          <a:stretch>
            <a:fillRect/>
          </a:stretch>
        </p:blipFill>
        <p:spPr bwMode="auto">
          <a:xfrm>
            <a:off x="4572373" y="4549820"/>
            <a:ext cx="720080" cy="751388"/>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8" y="53752"/>
            <a:ext cx="7921252" cy="1143000"/>
          </a:xfrm>
        </p:spPr>
        <p:txBody>
          <a:bodyPr>
            <a:normAutofit/>
          </a:bodyPr>
          <a:lstStyle/>
          <a:p>
            <a:pPr algn="r"/>
            <a:r>
              <a:rPr lang="pt-BR" sz="3600" dirty="0"/>
              <a:t>Aplicabilidade</a:t>
            </a:r>
            <a:endParaRPr lang="pt-BR" sz="3600" dirty="0"/>
          </a:p>
        </p:txBody>
      </p:sp>
      <p:sp>
        <p:nvSpPr>
          <p:cNvPr id="3" name="Espaço Reservado para Conteúdo 2"/>
          <p:cNvSpPr>
            <a:spLocks noGrp="1"/>
          </p:cNvSpPr>
          <p:nvPr>
            <p:ph idx="1"/>
          </p:nvPr>
        </p:nvSpPr>
        <p:spPr>
          <a:xfrm>
            <a:off x="615344" y="1628775"/>
            <a:ext cx="7917469" cy="3929090"/>
          </a:xfrm>
        </p:spPr>
        <p:txBody>
          <a:bodyPr>
            <a:normAutofit/>
          </a:bodyPr>
          <a:lstStyle/>
          <a:p>
            <a:pPr>
              <a:buFont typeface="Wingdings" panose="05000000000000000000" pitchFamily="2" charset="2"/>
              <a:buChar char="Ø"/>
            </a:pPr>
            <a:r>
              <a:rPr lang="pt-BR" sz="2600" dirty="0"/>
              <a:t>O técnico em radiologia utilizará a informática:</a:t>
            </a:r>
            <a:endParaRPr lang="pt-BR" sz="2600" dirty="0"/>
          </a:p>
          <a:p>
            <a:pPr lvl="1">
              <a:buFont typeface="Arial" panose="020B0604020202020204" pitchFamily="34" charset="0"/>
              <a:buChar char="•"/>
            </a:pPr>
            <a:r>
              <a:rPr lang="pt-BR" sz="2600" dirty="0"/>
              <a:t>na operação de máquinas e equipamentos de radiologia;</a:t>
            </a:r>
            <a:endParaRPr lang="pt-BR" sz="2600" dirty="0"/>
          </a:p>
          <a:p>
            <a:pPr lvl="1">
              <a:buFont typeface="Arial" panose="020B0604020202020204" pitchFamily="34" charset="0"/>
              <a:buChar char="•"/>
            </a:pPr>
            <a:r>
              <a:rPr lang="pt-BR" sz="2600" dirty="0"/>
              <a:t>na preparação de textos, planilhas e apresentações;</a:t>
            </a:r>
            <a:endParaRPr lang="pt-BR" sz="2600" dirty="0"/>
          </a:p>
          <a:p>
            <a:pPr lvl="1">
              <a:buFont typeface="Arial" panose="020B0604020202020204" pitchFamily="34" charset="0"/>
              <a:buChar char="•"/>
            </a:pPr>
            <a:r>
              <a:rPr lang="pt-BR" sz="2600" dirty="0"/>
              <a:t>nos softwares utilizados para a radiologia.</a:t>
            </a:r>
            <a:endParaRPr lang="pt-BR" sz="2600" dirty="0"/>
          </a:p>
          <a:p>
            <a:endParaRPr lang="pt-BR" sz="2600" dirty="0"/>
          </a:p>
          <a:p>
            <a:endParaRPr lang="pt-BR" sz="2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0"/>
            <a:ext cx="8229600" cy="1143000"/>
          </a:xfrm>
        </p:spPr>
        <p:txBody>
          <a:bodyPr>
            <a:normAutofit/>
          </a:bodyPr>
          <a:lstStyle/>
          <a:p>
            <a:pPr algn="r"/>
            <a:r>
              <a:rPr lang="pt-BR" sz="3600" dirty="0"/>
              <a:t>Formatação de Fontes (realce e cor)</a:t>
            </a:r>
            <a:endParaRPr lang="pt-BR" sz="3600" dirty="0"/>
          </a:p>
        </p:txBody>
      </p:sp>
      <p:sp>
        <p:nvSpPr>
          <p:cNvPr id="4" name="Espaço Reservado para Conteúdo 3"/>
          <p:cNvSpPr>
            <a:spLocks noGrp="1"/>
          </p:cNvSpPr>
          <p:nvPr>
            <p:ph idx="1"/>
          </p:nvPr>
        </p:nvSpPr>
        <p:spPr/>
        <p:txBody>
          <a:bodyPr/>
          <a:lstStyle/>
          <a:p>
            <a:endParaRPr lang="pt-BR"/>
          </a:p>
        </p:txBody>
      </p:sp>
      <p:pic>
        <p:nvPicPr>
          <p:cNvPr id="58370" name="Imagem 8350"/>
          <p:cNvPicPr>
            <a:picLocks noChangeAspect="1" noChangeArrowheads="1"/>
          </p:cNvPicPr>
          <p:nvPr/>
        </p:nvPicPr>
        <p:blipFill>
          <a:blip r:embed="rId1" cstate="print"/>
          <a:srcRect/>
          <a:stretch>
            <a:fillRect/>
          </a:stretch>
        </p:blipFill>
        <p:spPr bwMode="auto">
          <a:xfrm>
            <a:off x="457200" y="1579172"/>
            <a:ext cx="8468693" cy="286322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28012"/>
            <a:ext cx="8229600" cy="1143000"/>
          </a:xfrm>
        </p:spPr>
        <p:txBody>
          <a:bodyPr>
            <a:normAutofit/>
          </a:bodyPr>
          <a:lstStyle/>
          <a:p>
            <a:pPr algn="r"/>
            <a:r>
              <a:rPr lang="pt-BR" sz="3600" dirty="0"/>
              <a:t>Selecionando a Cor da Fonte do Texto</a:t>
            </a:r>
            <a:endParaRPr lang="pt-BR" sz="3600" dirty="0"/>
          </a:p>
        </p:txBody>
      </p:sp>
      <p:sp>
        <p:nvSpPr>
          <p:cNvPr id="4" name="Espaço Reservado para Conteúdo 3"/>
          <p:cNvSpPr>
            <a:spLocks noGrp="1"/>
          </p:cNvSpPr>
          <p:nvPr>
            <p:ph idx="1"/>
          </p:nvPr>
        </p:nvSpPr>
        <p:spPr/>
        <p:txBody>
          <a:bodyPr/>
          <a:lstStyle/>
          <a:p>
            <a:endParaRPr lang="pt-BR"/>
          </a:p>
        </p:txBody>
      </p:sp>
      <p:pic>
        <p:nvPicPr>
          <p:cNvPr id="59394" name="Imagem 87"/>
          <p:cNvPicPr>
            <a:picLocks noChangeAspect="1" noChangeArrowheads="1"/>
          </p:cNvPicPr>
          <p:nvPr/>
        </p:nvPicPr>
        <p:blipFill>
          <a:blip r:embed="rId1" cstate="print"/>
          <a:srcRect/>
          <a:stretch>
            <a:fillRect/>
          </a:stretch>
        </p:blipFill>
        <p:spPr bwMode="auto">
          <a:xfrm>
            <a:off x="436944" y="1484784"/>
            <a:ext cx="8290799" cy="3077534"/>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7" y="26652"/>
            <a:ext cx="7921625" cy="1143000"/>
          </a:xfrm>
        </p:spPr>
        <p:txBody>
          <a:bodyPr>
            <a:normAutofit/>
          </a:bodyPr>
          <a:lstStyle/>
          <a:p>
            <a:pPr algn="r"/>
            <a:r>
              <a:rPr lang="pt-BR" sz="3600" dirty="0"/>
              <a:t>Selecionando ‘Cores do tema’</a:t>
            </a:r>
            <a:endParaRPr lang="pt-BR" sz="3600" dirty="0"/>
          </a:p>
        </p:txBody>
      </p:sp>
      <p:sp>
        <p:nvSpPr>
          <p:cNvPr id="4" name="Espaço Reservado para Conteúdo 3"/>
          <p:cNvSpPr>
            <a:spLocks noGrp="1"/>
          </p:cNvSpPr>
          <p:nvPr>
            <p:ph idx="1"/>
          </p:nvPr>
        </p:nvSpPr>
        <p:spPr/>
        <p:txBody>
          <a:bodyPr/>
          <a:lstStyle/>
          <a:p>
            <a:endParaRPr lang="pt-BR"/>
          </a:p>
        </p:txBody>
      </p:sp>
      <p:pic>
        <p:nvPicPr>
          <p:cNvPr id="60418" name="Imagem 88"/>
          <p:cNvPicPr>
            <a:picLocks noChangeAspect="1" noChangeArrowheads="1"/>
          </p:cNvPicPr>
          <p:nvPr/>
        </p:nvPicPr>
        <p:blipFill>
          <a:blip r:embed="rId1" cstate="print"/>
          <a:srcRect/>
          <a:stretch>
            <a:fillRect/>
          </a:stretch>
        </p:blipFill>
        <p:spPr bwMode="auto">
          <a:xfrm>
            <a:off x="492380" y="1268760"/>
            <a:ext cx="8159240" cy="2808312"/>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193675"/>
            <a:ext cx="8229600" cy="1143000"/>
          </a:xfrm>
        </p:spPr>
        <p:txBody>
          <a:bodyPr>
            <a:noAutofit/>
          </a:bodyPr>
          <a:lstStyle/>
          <a:p>
            <a:pPr algn="r"/>
            <a:r>
              <a:rPr lang="pt-BR" sz="3600" dirty="0"/>
              <a:t>Formatação de Fontes (caixa alta e </a:t>
            </a:r>
            <a:br>
              <a:rPr lang="pt-BR" sz="3600" dirty="0"/>
            </a:br>
            <a:r>
              <a:rPr lang="pt-BR" sz="3600" dirty="0"/>
              <a:t>baixa e tamanho)</a:t>
            </a:r>
            <a:endParaRPr lang="pt-BR" sz="3600" dirty="0"/>
          </a:p>
        </p:txBody>
      </p:sp>
      <p:pic>
        <p:nvPicPr>
          <p:cNvPr id="61442" name="Imagem 11362"/>
          <p:cNvPicPr>
            <a:picLocks noChangeAspect="1" noChangeArrowheads="1"/>
          </p:cNvPicPr>
          <p:nvPr/>
        </p:nvPicPr>
        <p:blipFill>
          <a:blip r:embed="rId1" cstate="print"/>
          <a:srcRect/>
          <a:stretch>
            <a:fillRect/>
          </a:stretch>
        </p:blipFill>
        <p:spPr bwMode="auto">
          <a:xfrm>
            <a:off x="1545725" y="2060848"/>
            <a:ext cx="6052549" cy="3528392"/>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193675"/>
            <a:ext cx="8229600" cy="1143000"/>
          </a:xfrm>
        </p:spPr>
        <p:txBody>
          <a:bodyPr>
            <a:noAutofit/>
          </a:bodyPr>
          <a:lstStyle/>
          <a:p>
            <a:pPr algn="r"/>
            <a:r>
              <a:rPr lang="pt-BR" sz="3600" dirty="0"/>
              <a:t>Selecionando Ajustes Específicos de Formatação</a:t>
            </a:r>
            <a:endParaRPr lang="pt-BR" sz="3600" dirty="0"/>
          </a:p>
        </p:txBody>
      </p:sp>
      <p:sp>
        <p:nvSpPr>
          <p:cNvPr id="4" name="Espaço Reservado para Conteúdo 3"/>
          <p:cNvSpPr>
            <a:spLocks noGrp="1"/>
          </p:cNvSpPr>
          <p:nvPr>
            <p:ph idx="1"/>
          </p:nvPr>
        </p:nvSpPr>
        <p:spPr/>
        <p:txBody>
          <a:bodyPr/>
          <a:lstStyle/>
          <a:p>
            <a:endParaRPr lang="pt-BR"/>
          </a:p>
        </p:txBody>
      </p:sp>
      <p:pic>
        <p:nvPicPr>
          <p:cNvPr id="62466" name="Imagem 89"/>
          <p:cNvPicPr>
            <a:picLocks noChangeAspect="1" noChangeArrowheads="1"/>
          </p:cNvPicPr>
          <p:nvPr/>
        </p:nvPicPr>
        <p:blipFill>
          <a:blip r:embed="rId1" cstate="print"/>
          <a:srcRect/>
          <a:stretch>
            <a:fillRect/>
          </a:stretch>
        </p:blipFill>
        <p:spPr bwMode="auto">
          <a:xfrm>
            <a:off x="467613" y="1530763"/>
            <a:ext cx="8219187" cy="2434022"/>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45514"/>
            <a:ext cx="8229600" cy="1143000"/>
          </a:xfrm>
        </p:spPr>
        <p:txBody>
          <a:bodyPr>
            <a:normAutofit/>
          </a:bodyPr>
          <a:lstStyle/>
          <a:p>
            <a:pPr algn="r"/>
            <a:r>
              <a:rPr lang="pt-BR" sz="3600" dirty="0"/>
              <a:t>Caixa de Diálogo ‘Fontes’</a:t>
            </a:r>
            <a:endParaRPr lang="pt-BR" sz="3600" dirty="0"/>
          </a:p>
        </p:txBody>
      </p:sp>
      <p:pic>
        <p:nvPicPr>
          <p:cNvPr id="63490" name="Imagem 90"/>
          <p:cNvPicPr>
            <a:picLocks noChangeAspect="1" noChangeArrowheads="1"/>
          </p:cNvPicPr>
          <p:nvPr/>
        </p:nvPicPr>
        <p:blipFill>
          <a:blip r:embed="rId1" cstate="print"/>
          <a:srcRect/>
          <a:stretch>
            <a:fillRect/>
          </a:stretch>
        </p:blipFill>
        <p:spPr bwMode="auto">
          <a:xfrm>
            <a:off x="2065115" y="1336923"/>
            <a:ext cx="5013770" cy="4615953"/>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269776"/>
            <a:ext cx="8229600" cy="1143000"/>
          </a:xfrm>
        </p:spPr>
        <p:txBody>
          <a:bodyPr>
            <a:noAutofit/>
          </a:bodyPr>
          <a:lstStyle/>
          <a:p>
            <a:pPr algn="r"/>
            <a:r>
              <a:rPr lang="pt-BR" sz="3600" dirty="0"/>
              <a:t>Opções Adicionais de Estilo da </a:t>
            </a:r>
            <a:br>
              <a:rPr lang="pt-BR" sz="3600" dirty="0"/>
            </a:br>
            <a:r>
              <a:rPr lang="pt-BR" sz="3600" dirty="0"/>
              <a:t>Caixa de Diálogo ‘Fonte’</a:t>
            </a:r>
            <a:endParaRPr lang="pt-BR" sz="3600" dirty="0"/>
          </a:p>
        </p:txBody>
      </p:sp>
      <p:pic>
        <p:nvPicPr>
          <p:cNvPr id="64514" name="Imagem 91"/>
          <p:cNvPicPr>
            <a:picLocks noChangeAspect="1" noChangeArrowheads="1"/>
          </p:cNvPicPr>
          <p:nvPr/>
        </p:nvPicPr>
        <p:blipFill>
          <a:blip r:embed="rId1" cstate="print"/>
          <a:srcRect/>
          <a:stretch>
            <a:fillRect/>
          </a:stretch>
        </p:blipFill>
        <p:spPr bwMode="auto">
          <a:xfrm>
            <a:off x="685261" y="1968700"/>
            <a:ext cx="7858180" cy="3643338"/>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2840" y="53752"/>
            <a:ext cx="8229600" cy="1143000"/>
          </a:xfrm>
        </p:spPr>
        <p:txBody>
          <a:bodyPr>
            <a:normAutofit/>
          </a:bodyPr>
          <a:lstStyle/>
          <a:p>
            <a:pPr algn="r"/>
            <a:r>
              <a:rPr lang="pt-BR" sz="3600" dirty="0"/>
              <a:t>Opção de ‘Espaçamento de caracteres’</a:t>
            </a:r>
            <a:endParaRPr lang="pt-BR" sz="3600" dirty="0"/>
          </a:p>
        </p:txBody>
      </p:sp>
      <p:pic>
        <p:nvPicPr>
          <p:cNvPr id="65538" name="Imagem 92"/>
          <p:cNvPicPr>
            <a:picLocks noChangeAspect="1" noChangeArrowheads="1"/>
          </p:cNvPicPr>
          <p:nvPr/>
        </p:nvPicPr>
        <p:blipFill>
          <a:blip r:embed="rId1" cstate="print"/>
          <a:srcRect/>
          <a:stretch>
            <a:fillRect/>
          </a:stretch>
        </p:blipFill>
        <p:spPr bwMode="auto">
          <a:xfrm>
            <a:off x="2058987" y="1628800"/>
            <a:ext cx="5026025" cy="464347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3528" y="197768"/>
            <a:ext cx="8229600" cy="1143000"/>
          </a:xfrm>
        </p:spPr>
        <p:txBody>
          <a:bodyPr>
            <a:noAutofit/>
          </a:bodyPr>
          <a:lstStyle/>
          <a:p>
            <a:pPr algn="r"/>
            <a:r>
              <a:rPr lang="pt-BR" sz="3600" b="1" dirty="0"/>
              <a:t>Recursos de Formatação </a:t>
            </a:r>
            <a:r>
              <a:rPr lang="pt-BR" sz="3600" dirty="0"/>
              <a:t>Botões ‘Aumentar ou Diminuir’ recuo</a:t>
            </a:r>
            <a:endParaRPr lang="pt-BR" sz="3600" dirty="0"/>
          </a:p>
        </p:txBody>
      </p:sp>
      <p:pic>
        <p:nvPicPr>
          <p:cNvPr id="66562" name="Imagem 93"/>
          <p:cNvPicPr>
            <a:picLocks noChangeAspect="1" noChangeArrowheads="1"/>
          </p:cNvPicPr>
          <p:nvPr/>
        </p:nvPicPr>
        <p:blipFill>
          <a:blip r:embed="rId1" cstate="print"/>
          <a:srcRect/>
          <a:stretch>
            <a:fillRect/>
          </a:stretch>
        </p:blipFill>
        <p:spPr bwMode="auto">
          <a:xfrm>
            <a:off x="447214" y="1916832"/>
            <a:ext cx="8249571" cy="2592288"/>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p:nvPr/>
        </p:nvSpPr>
        <p:spPr>
          <a:xfrm>
            <a:off x="544058" y="2636912"/>
            <a:ext cx="7988424" cy="151216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rgbClr val="003300"/>
                </a:solidFill>
                <a:effectLst>
                  <a:outerShdw blurRad="38100" dist="38100" dir="2700000" algn="tl">
                    <a:srgbClr val="000000">
                      <a:alpha val="43137"/>
                    </a:srgbClr>
                  </a:outerShdw>
                </a:effectLst>
                <a:latin typeface="+mj-lt"/>
                <a:ea typeface="+mj-ea"/>
                <a:cs typeface="+mj-cs"/>
              </a:defRPr>
            </a:lvl1pPr>
          </a:lstStyle>
          <a:p>
            <a:r>
              <a:rPr lang="pt-BR" sz="4800" dirty="0">
                <a:latin typeface="Cambria" panose="02040503050406030204" pitchFamily="18" charset="0"/>
                <a:cs typeface="Arial" panose="020B0604020202020204" pitchFamily="34" charset="0"/>
              </a:rPr>
              <a:t>Aula 4</a:t>
            </a:r>
            <a:endParaRPr lang="pt-BR" sz="3600" dirty="0">
              <a:latin typeface="Cambria" panose="02040503050406030204" pitchFamily="18"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738709" y="2463031"/>
            <a:ext cx="7772400" cy="1470025"/>
          </a:xfrm>
        </p:spPr>
        <p:txBody>
          <a:bodyPr/>
          <a:lstStyle/>
          <a:p>
            <a:pPr lvl="0"/>
            <a:r>
              <a:rPr lang="pt-BR" dirty="0"/>
              <a:t>Noções de software</a:t>
            </a:r>
            <a:endParaRPr lang="pt-BR" dirty="0"/>
          </a:p>
        </p:txBody>
      </p:sp>
      <p:pic>
        <p:nvPicPr>
          <p:cNvPr id="5" name="Imagem 4" descr="SW.jpg"/>
          <p:cNvPicPr>
            <a:picLocks noChangeAspect="1"/>
          </p:cNvPicPr>
          <p:nvPr/>
        </p:nvPicPr>
        <p:blipFill rotWithShape="1">
          <a:blip r:embed="rId1" cstate="print"/>
          <a:srcRect t="4835" b="5714"/>
          <a:stretch>
            <a:fillRect/>
          </a:stretch>
        </p:blipFill>
        <p:spPr>
          <a:xfrm>
            <a:off x="3019378" y="3717031"/>
            <a:ext cx="3105244" cy="2664297"/>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74452"/>
            <a:ext cx="8229600" cy="1143000"/>
          </a:xfrm>
        </p:spPr>
        <p:txBody>
          <a:bodyPr>
            <a:normAutofit/>
          </a:bodyPr>
          <a:lstStyle/>
          <a:p>
            <a:pPr algn="r"/>
            <a:r>
              <a:rPr lang="pt-BR" sz="3600" dirty="0"/>
              <a:t>Botões de Alinhamento de Texto</a:t>
            </a:r>
            <a:endParaRPr lang="pt-BR" sz="3600" dirty="0"/>
          </a:p>
        </p:txBody>
      </p:sp>
      <p:sp>
        <p:nvSpPr>
          <p:cNvPr id="4" name="Espaço Reservado para Conteúdo 3"/>
          <p:cNvSpPr>
            <a:spLocks noGrp="1"/>
          </p:cNvSpPr>
          <p:nvPr>
            <p:ph idx="1"/>
          </p:nvPr>
        </p:nvSpPr>
        <p:spPr/>
        <p:txBody>
          <a:bodyPr/>
          <a:lstStyle/>
          <a:p>
            <a:endParaRPr lang="pt-BR" dirty="0"/>
          </a:p>
        </p:txBody>
      </p:sp>
      <p:pic>
        <p:nvPicPr>
          <p:cNvPr id="67586" name="Imagem 11712"/>
          <p:cNvPicPr>
            <a:picLocks noChangeAspect="1" noChangeArrowheads="1"/>
          </p:cNvPicPr>
          <p:nvPr/>
        </p:nvPicPr>
        <p:blipFill>
          <a:blip r:embed="rId1" cstate="print"/>
          <a:srcRect/>
          <a:stretch>
            <a:fillRect/>
          </a:stretch>
        </p:blipFill>
        <p:spPr bwMode="auto">
          <a:xfrm>
            <a:off x="358989" y="1738803"/>
            <a:ext cx="8426021" cy="2357454"/>
          </a:xfrm>
          <a:prstGeom prst="rect">
            <a:avLst/>
          </a:prstGeom>
          <a:noFill/>
          <a:ln w="9525">
            <a:noFill/>
            <a:miter lim="800000"/>
            <a:headEnd/>
            <a:tailEnd/>
          </a:ln>
        </p:spPr>
      </p:pic>
      <p:graphicFrame>
        <p:nvGraphicFramePr>
          <p:cNvPr id="5" name="Tabela 4"/>
          <p:cNvGraphicFramePr>
            <a:graphicFrameLocks noGrp="1"/>
          </p:cNvGraphicFramePr>
          <p:nvPr/>
        </p:nvGraphicFramePr>
        <p:xfrm>
          <a:off x="428596" y="4293096"/>
          <a:ext cx="8286807" cy="1357322"/>
        </p:xfrm>
        <a:graphic>
          <a:graphicData uri="http://schemas.openxmlformats.org/drawingml/2006/table">
            <a:tbl>
              <a:tblPr/>
              <a:tblGrid>
                <a:gridCol w="243729"/>
                <a:gridCol w="2193567"/>
                <a:gridCol w="184872"/>
                <a:gridCol w="2008694"/>
                <a:gridCol w="178445"/>
                <a:gridCol w="1834427"/>
                <a:gridCol w="162560"/>
                <a:gridCol w="1480513"/>
              </a:tblGrid>
              <a:tr h="1357322">
                <a:tc>
                  <a:txBody>
                    <a:bodyPr/>
                    <a:lstStyle/>
                    <a:p>
                      <a:pPr algn="ctr">
                        <a:lnSpc>
                          <a:spcPct val="150000"/>
                        </a:lnSpc>
                        <a:spcAft>
                          <a:spcPts val="0"/>
                        </a:spcAft>
                      </a:pPr>
                      <a:endParaRPr lang="pt-BR" sz="1100" dirty="0">
                        <a:latin typeface="+mn-lt"/>
                        <a:ea typeface="Calibri" panose="020F0502020204030204"/>
                        <a:cs typeface="Times New Roman" panose="02020603050405020304"/>
                      </a:endParaRPr>
                    </a:p>
                  </a:txBody>
                  <a:tcPr marL="68580" marR="68580" marT="0" marB="0" anchor="ctr">
                    <a:lnL>
                      <a:noFill/>
                    </a:lnL>
                    <a:lnR>
                      <a:noFill/>
                    </a:lnR>
                    <a:lnT>
                      <a:noFill/>
                    </a:lnT>
                    <a:lnB>
                      <a:noFill/>
                    </a:lnB>
                  </a:tcPr>
                </a:tc>
                <a:tc>
                  <a:txBody>
                    <a:bodyPr/>
                    <a:lstStyle/>
                    <a:p>
                      <a:pPr>
                        <a:lnSpc>
                          <a:spcPct val="150000"/>
                        </a:lnSpc>
                        <a:spcAft>
                          <a:spcPts val="0"/>
                        </a:spcAft>
                      </a:pPr>
                      <a:r>
                        <a:rPr lang="pt-BR" sz="2400" dirty="0">
                          <a:latin typeface="+mn-lt"/>
                          <a:ea typeface="Calibri" panose="020F0502020204030204"/>
                          <a:cs typeface="Times New Roman" panose="02020603050405020304"/>
                        </a:rPr>
                        <a:t>Alinhamento à esquerda</a:t>
                      </a:r>
                      <a:endParaRPr lang="pt-BR" sz="2400" dirty="0">
                        <a:latin typeface="+mn-lt"/>
                        <a:ea typeface="Calibri" panose="020F0502020204030204"/>
                        <a:cs typeface="Times New Roman" panose="02020603050405020304"/>
                      </a:endParaRPr>
                    </a:p>
                  </a:txBody>
                  <a:tcPr marL="68580" marR="68580" marT="0" marB="0" anchor="ctr">
                    <a:lnL>
                      <a:noFill/>
                    </a:lnL>
                    <a:lnR>
                      <a:noFill/>
                    </a:lnR>
                    <a:lnT>
                      <a:noFill/>
                    </a:lnT>
                    <a:lnB>
                      <a:noFill/>
                    </a:lnB>
                  </a:tcPr>
                </a:tc>
                <a:tc>
                  <a:txBody>
                    <a:bodyPr/>
                    <a:lstStyle/>
                    <a:p>
                      <a:pPr algn="ctr">
                        <a:lnSpc>
                          <a:spcPct val="150000"/>
                        </a:lnSpc>
                        <a:spcAft>
                          <a:spcPts val="0"/>
                        </a:spcAft>
                      </a:pPr>
                      <a:endParaRPr lang="pt-BR" sz="1100" dirty="0">
                        <a:latin typeface="+mn-lt"/>
                        <a:ea typeface="Calibri" panose="020F0502020204030204"/>
                        <a:cs typeface="Times New Roman" panose="02020603050405020304"/>
                      </a:endParaRPr>
                    </a:p>
                  </a:txBody>
                  <a:tcPr marL="68580" marR="68580" marT="0" marB="0" anchor="ctr">
                    <a:lnL>
                      <a:noFill/>
                    </a:lnL>
                    <a:lnR>
                      <a:noFill/>
                    </a:lnR>
                    <a:lnT>
                      <a:noFill/>
                    </a:lnT>
                    <a:lnB>
                      <a:noFill/>
                    </a:lnB>
                  </a:tcPr>
                </a:tc>
                <a:tc>
                  <a:txBody>
                    <a:bodyPr/>
                    <a:lstStyle/>
                    <a:p>
                      <a:pPr>
                        <a:lnSpc>
                          <a:spcPct val="150000"/>
                        </a:lnSpc>
                        <a:spcAft>
                          <a:spcPts val="0"/>
                        </a:spcAft>
                      </a:pPr>
                      <a:r>
                        <a:rPr lang="pt-BR" sz="2400" dirty="0">
                          <a:latin typeface="+mn-lt"/>
                          <a:ea typeface="Calibri" panose="020F0502020204030204"/>
                          <a:cs typeface="Times New Roman" panose="02020603050405020304"/>
                        </a:rPr>
                        <a:t>Alinhamento centralizado</a:t>
                      </a:r>
                      <a:endParaRPr lang="pt-BR" sz="2400" dirty="0">
                        <a:latin typeface="+mn-lt"/>
                        <a:ea typeface="Calibri" panose="020F0502020204030204"/>
                        <a:cs typeface="Times New Roman" panose="02020603050405020304"/>
                      </a:endParaRPr>
                    </a:p>
                  </a:txBody>
                  <a:tcPr marL="68580" marR="68580" marT="0" marB="0" anchor="ctr">
                    <a:lnL>
                      <a:noFill/>
                    </a:lnL>
                    <a:lnR>
                      <a:noFill/>
                    </a:lnR>
                    <a:lnT>
                      <a:noFill/>
                    </a:lnT>
                    <a:lnB>
                      <a:noFill/>
                    </a:lnB>
                  </a:tcPr>
                </a:tc>
                <a:tc>
                  <a:txBody>
                    <a:bodyPr/>
                    <a:lstStyle/>
                    <a:p>
                      <a:pPr algn="ctr">
                        <a:lnSpc>
                          <a:spcPct val="150000"/>
                        </a:lnSpc>
                        <a:spcAft>
                          <a:spcPts val="0"/>
                        </a:spcAft>
                      </a:pPr>
                      <a:endParaRPr lang="pt-BR" sz="1100">
                        <a:latin typeface="+mn-lt"/>
                        <a:ea typeface="Calibri" panose="020F0502020204030204"/>
                        <a:cs typeface="Times New Roman" panose="02020603050405020304"/>
                      </a:endParaRPr>
                    </a:p>
                  </a:txBody>
                  <a:tcPr marL="68580" marR="68580" marT="0" marB="0" anchor="ctr">
                    <a:lnL>
                      <a:noFill/>
                    </a:lnL>
                    <a:lnR>
                      <a:noFill/>
                    </a:lnR>
                    <a:lnT>
                      <a:noFill/>
                    </a:lnT>
                    <a:lnB>
                      <a:noFill/>
                    </a:lnB>
                  </a:tcPr>
                </a:tc>
                <a:tc>
                  <a:txBody>
                    <a:bodyPr/>
                    <a:lstStyle/>
                    <a:p>
                      <a:pPr>
                        <a:lnSpc>
                          <a:spcPct val="150000"/>
                        </a:lnSpc>
                        <a:spcAft>
                          <a:spcPts val="0"/>
                        </a:spcAft>
                      </a:pPr>
                      <a:r>
                        <a:rPr lang="pt-BR" sz="2400" dirty="0">
                          <a:latin typeface="+mn-lt"/>
                          <a:ea typeface="Calibri" panose="020F0502020204030204"/>
                          <a:cs typeface="Times New Roman" panose="02020603050405020304"/>
                        </a:rPr>
                        <a:t>Alinhamento à direita</a:t>
                      </a:r>
                      <a:endParaRPr lang="pt-BR" sz="2400" dirty="0">
                        <a:latin typeface="+mn-lt"/>
                        <a:ea typeface="Calibri" panose="020F0502020204030204"/>
                        <a:cs typeface="Times New Roman" panose="02020603050405020304"/>
                      </a:endParaRPr>
                    </a:p>
                  </a:txBody>
                  <a:tcPr marL="68580" marR="68580" marT="0" marB="0" anchor="ctr">
                    <a:lnL>
                      <a:noFill/>
                    </a:lnL>
                    <a:lnR>
                      <a:noFill/>
                    </a:lnR>
                    <a:lnT>
                      <a:noFill/>
                    </a:lnT>
                    <a:lnB>
                      <a:noFill/>
                    </a:lnB>
                  </a:tcPr>
                </a:tc>
                <a:tc>
                  <a:txBody>
                    <a:bodyPr/>
                    <a:lstStyle/>
                    <a:p>
                      <a:pPr algn="ctr">
                        <a:lnSpc>
                          <a:spcPct val="150000"/>
                        </a:lnSpc>
                        <a:spcAft>
                          <a:spcPts val="0"/>
                        </a:spcAft>
                      </a:pPr>
                      <a:endParaRPr lang="pt-BR" sz="2400">
                        <a:latin typeface="+mn-lt"/>
                        <a:ea typeface="Calibri" panose="020F0502020204030204"/>
                        <a:cs typeface="Times New Roman" panose="02020603050405020304"/>
                      </a:endParaRPr>
                    </a:p>
                  </a:txBody>
                  <a:tcPr marL="68580" marR="68580" marT="0" marB="0" anchor="ctr">
                    <a:lnL>
                      <a:noFill/>
                    </a:lnL>
                    <a:lnR>
                      <a:noFill/>
                    </a:lnR>
                    <a:lnT>
                      <a:noFill/>
                    </a:lnT>
                    <a:lnB>
                      <a:noFill/>
                    </a:lnB>
                  </a:tcPr>
                </a:tc>
                <a:tc>
                  <a:txBody>
                    <a:bodyPr/>
                    <a:lstStyle/>
                    <a:p>
                      <a:pPr>
                        <a:lnSpc>
                          <a:spcPct val="150000"/>
                        </a:lnSpc>
                        <a:spcAft>
                          <a:spcPts val="0"/>
                        </a:spcAft>
                      </a:pPr>
                      <a:r>
                        <a:rPr lang="pt-BR" sz="2400" dirty="0">
                          <a:latin typeface="+mn-lt"/>
                          <a:ea typeface="Calibri" panose="020F0502020204030204"/>
                          <a:cs typeface="Times New Roman" panose="02020603050405020304"/>
                        </a:rPr>
                        <a:t>Justificar</a:t>
                      </a:r>
                      <a:endParaRPr lang="pt-BR" sz="2400" dirty="0">
                        <a:latin typeface="+mn-lt"/>
                        <a:ea typeface="Calibri" panose="020F0502020204030204"/>
                        <a:cs typeface="Times New Roman" panose="02020603050405020304"/>
                      </a:endParaRPr>
                    </a:p>
                  </a:txBody>
                  <a:tcPr marL="68580" marR="68580" marT="0" marB="0" anchor="ctr">
                    <a:lnL>
                      <a:noFill/>
                    </a:lnL>
                    <a:lnR>
                      <a:noFill/>
                    </a:lnR>
                    <a:lnT>
                      <a:noFill/>
                    </a:lnT>
                    <a:lnB>
                      <a:noFill/>
                    </a:lnB>
                  </a:tcPr>
                </a:tc>
              </a:tr>
            </a:tbl>
          </a:graphicData>
        </a:graphic>
      </p:graphicFrame>
      <p:pic>
        <p:nvPicPr>
          <p:cNvPr id="67590" name="Imagem 11713"/>
          <p:cNvPicPr>
            <a:picLocks noChangeAspect="1" noChangeArrowheads="1"/>
          </p:cNvPicPr>
          <p:nvPr/>
        </p:nvPicPr>
        <p:blipFill>
          <a:blip r:embed="rId2" cstate="print"/>
          <a:srcRect/>
          <a:stretch>
            <a:fillRect/>
          </a:stretch>
        </p:blipFill>
        <p:spPr bwMode="auto">
          <a:xfrm>
            <a:off x="1142976" y="5666378"/>
            <a:ext cx="642942" cy="642942"/>
          </a:xfrm>
          <a:prstGeom prst="rect">
            <a:avLst/>
          </a:prstGeom>
          <a:noFill/>
        </p:spPr>
      </p:pic>
      <p:pic>
        <p:nvPicPr>
          <p:cNvPr id="67589" name="Imagem 11714"/>
          <p:cNvPicPr>
            <a:picLocks noChangeAspect="1" noChangeArrowheads="1"/>
          </p:cNvPicPr>
          <p:nvPr/>
        </p:nvPicPr>
        <p:blipFill>
          <a:blip r:embed="rId3" cstate="print"/>
          <a:srcRect/>
          <a:stretch>
            <a:fillRect/>
          </a:stretch>
        </p:blipFill>
        <p:spPr bwMode="auto">
          <a:xfrm>
            <a:off x="3571868" y="5666378"/>
            <a:ext cx="720592" cy="571504"/>
          </a:xfrm>
          <a:prstGeom prst="rect">
            <a:avLst/>
          </a:prstGeom>
          <a:noFill/>
        </p:spPr>
      </p:pic>
      <p:pic>
        <p:nvPicPr>
          <p:cNvPr id="67588" name="Imagem 11715"/>
          <p:cNvPicPr>
            <a:picLocks noChangeAspect="1" noChangeArrowheads="1"/>
          </p:cNvPicPr>
          <p:nvPr/>
        </p:nvPicPr>
        <p:blipFill>
          <a:blip r:embed="rId4" cstate="print"/>
          <a:srcRect/>
          <a:stretch>
            <a:fillRect/>
          </a:stretch>
        </p:blipFill>
        <p:spPr bwMode="auto">
          <a:xfrm>
            <a:off x="5572132" y="5666378"/>
            <a:ext cx="670896" cy="571504"/>
          </a:xfrm>
          <a:prstGeom prst="rect">
            <a:avLst/>
          </a:prstGeom>
          <a:noFill/>
        </p:spPr>
      </p:pic>
      <p:pic>
        <p:nvPicPr>
          <p:cNvPr id="67587" name="Imagem 11716"/>
          <p:cNvPicPr>
            <a:picLocks noChangeAspect="1" noChangeArrowheads="1"/>
          </p:cNvPicPr>
          <p:nvPr/>
        </p:nvPicPr>
        <p:blipFill>
          <a:blip r:embed="rId5" cstate="print"/>
          <a:srcRect/>
          <a:stretch>
            <a:fillRect/>
          </a:stretch>
        </p:blipFill>
        <p:spPr bwMode="auto">
          <a:xfrm>
            <a:off x="7500958" y="5523502"/>
            <a:ext cx="714380" cy="714380"/>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1101" y="274632"/>
            <a:ext cx="8229600" cy="1143000"/>
          </a:xfrm>
        </p:spPr>
        <p:txBody>
          <a:bodyPr>
            <a:normAutofit fontScale="90000"/>
          </a:bodyPr>
          <a:lstStyle/>
          <a:p>
            <a:pPr algn="r"/>
            <a:r>
              <a:rPr lang="pt-BR" dirty="0"/>
              <a:t>Botões para ‘Espaçamento </a:t>
            </a:r>
            <a:br>
              <a:rPr lang="pt-BR" dirty="0"/>
            </a:br>
            <a:r>
              <a:rPr lang="pt-BR" dirty="0"/>
              <a:t>entre linhas’</a:t>
            </a:r>
            <a:endParaRPr lang="pt-BR" dirty="0"/>
          </a:p>
        </p:txBody>
      </p:sp>
      <p:sp>
        <p:nvSpPr>
          <p:cNvPr id="4" name="Espaço Reservado para Conteúdo 3"/>
          <p:cNvSpPr>
            <a:spLocks noGrp="1"/>
          </p:cNvSpPr>
          <p:nvPr>
            <p:ph idx="1"/>
          </p:nvPr>
        </p:nvSpPr>
        <p:spPr/>
        <p:txBody>
          <a:bodyPr/>
          <a:lstStyle/>
          <a:p>
            <a:endParaRPr lang="pt-BR"/>
          </a:p>
        </p:txBody>
      </p:sp>
      <p:pic>
        <p:nvPicPr>
          <p:cNvPr id="68610" name="Imagem 94"/>
          <p:cNvPicPr>
            <a:picLocks noChangeAspect="1" noChangeArrowheads="1"/>
          </p:cNvPicPr>
          <p:nvPr/>
        </p:nvPicPr>
        <p:blipFill>
          <a:blip r:embed="rId1" cstate="print"/>
          <a:srcRect/>
          <a:stretch>
            <a:fillRect/>
          </a:stretch>
        </p:blipFill>
        <p:spPr bwMode="auto">
          <a:xfrm>
            <a:off x="457200" y="1916832"/>
            <a:ext cx="8273893" cy="322611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193675"/>
            <a:ext cx="8229600" cy="1143000"/>
          </a:xfrm>
        </p:spPr>
        <p:txBody>
          <a:bodyPr>
            <a:normAutofit fontScale="90000"/>
          </a:bodyPr>
          <a:lstStyle/>
          <a:p>
            <a:pPr algn="r"/>
            <a:r>
              <a:rPr lang="pt-BR" dirty="0"/>
              <a:t>Botão para Seleção de ‘Sombreamento’ de texto</a:t>
            </a:r>
            <a:endParaRPr lang="pt-BR" dirty="0"/>
          </a:p>
        </p:txBody>
      </p:sp>
      <p:sp>
        <p:nvSpPr>
          <p:cNvPr id="4" name="Espaço Reservado para Conteúdo 3"/>
          <p:cNvSpPr>
            <a:spLocks noGrp="1"/>
          </p:cNvSpPr>
          <p:nvPr>
            <p:ph idx="1"/>
          </p:nvPr>
        </p:nvSpPr>
        <p:spPr/>
        <p:txBody>
          <a:bodyPr/>
          <a:lstStyle/>
          <a:p>
            <a:endParaRPr lang="pt-BR"/>
          </a:p>
        </p:txBody>
      </p:sp>
      <p:pic>
        <p:nvPicPr>
          <p:cNvPr id="69634" name="Imagem 95"/>
          <p:cNvPicPr>
            <a:picLocks noChangeAspect="1" noChangeArrowheads="1"/>
          </p:cNvPicPr>
          <p:nvPr/>
        </p:nvPicPr>
        <p:blipFill>
          <a:blip r:embed="rId1" cstate="print"/>
          <a:srcRect/>
          <a:stretch>
            <a:fillRect/>
          </a:stretch>
        </p:blipFill>
        <p:spPr bwMode="auto">
          <a:xfrm>
            <a:off x="328289" y="1579172"/>
            <a:ext cx="8487422" cy="3152962"/>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22708"/>
            <a:ext cx="8229600" cy="1143000"/>
          </a:xfrm>
        </p:spPr>
        <p:txBody>
          <a:bodyPr>
            <a:normAutofit/>
          </a:bodyPr>
          <a:lstStyle/>
          <a:p>
            <a:pPr algn="r"/>
            <a:r>
              <a:rPr lang="pt-BR" sz="3600" dirty="0"/>
              <a:t>Botão para Seleção de ‘Borda’ no texto</a:t>
            </a:r>
            <a:endParaRPr lang="pt-BR" sz="3600" dirty="0"/>
          </a:p>
        </p:txBody>
      </p:sp>
      <p:pic>
        <p:nvPicPr>
          <p:cNvPr id="70658" name="Imagem 96"/>
          <p:cNvPicPr>
            <a:picLocks noChangeAspect="1" noChangeArrowheads="1"/>
          </p:cNvPicPr>
          <p:nvPr/>
        </p:nvPicPr>
        <p:blipFill>
          <a:blip r:embed="rId1" cstate="print"/>
          <a:srcRect/>
          <a:stretch>
            <a:fillRect/>
          </a:stretch>
        </p:blipFill>
        <p:spPr bwMode="auto">
          <a:xfrm>
            <a:off x="425724" y="1340768"/>
            <a:ext cx="8292552" cy="428628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5113" y="180230"/>
            <a:ext cx="8229600" cy="1143000"/>
          </a:xfrm>
        </p:spPr>
        <p:txBody>
          <a:bodyPr>
            <a:noAutofit/>
          </a:bodyPr>
          <a:lstStyle/>
          <a:p>
            <a:pPr algn="r"/>
            <a:r>
              <a:rPr lang="pt-BR" sz="3600" dirty="0"/>
              <a:t>Botão para Seleção de ‘Bordas e sombreamentos’ em páginas</a:t>
            </a:r>
            <a:endParaRPr lang="pt-BR" sz="3600" dirty="0"/>
          </a:p>
        </p:txBody>
      </p:sp>
      <p:pic>
        <p:nvPicPr>
          <p:cNvPr id="71682" name="Imagem 11717"/>
          <p:cNvPicPr>
            <a:picLocks noChangeAspect="1" noChangeArrowheads="1"/>
          </p:cNvPicPr>
          <p:nvPr/>
        </p:nvPicPr>
        <p:blipFill>
          <a:blip r:embed="rId1" cstate="print"/>
          <a:srcRect/>
          <a:stretch>
            <a:fillRect/>
          </a:stretch>
        </p:blipFill>
        <p:spPr bwMode="auto">
          <a:xfrm>
            <a:off x="914982" y="1628800"/>
            <a:ext cx="7314036" cy="4572032"/>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2840" y="188640"/>
            <a:ext cx="8229600" cy="1143000"/>
          </a:xfrm>
        </p:spPr>
        <p:txBody>
          <a:bodyPr>
            <a:normAutofit fontScale="90000"/>
          </a:bodyPr>
          <a:lstStyle/>
          <a:p>
            <a:pPr algn="r"/>
            <a:r>
              <a:rPr lang="pt-BR" dirty="0"/>
              <a:t>Menu Desdobrável ‘Arte’ para composição de borda em páginas</a:t>
            </a:r>
            <a:endParaRPr lang="pt-BR" dirty="0"/>
          </a:p>
        </p:txBody>
      </p:sp>
      <p:pic>
        <p:nvPicPr>
          <p:cNvPr id="72706" name="Imagem 97"/>
          <p:cNvPicPr>
            <a:picLocks noChangeAspect="1" noChangeArrowheads="1"/>
          </p:cNvPicPr>
          <p:nvPr/>
        </p:nvPicPr>
        <p:blipFill>
          <a:blip r:embed="rId1" cstate="print"/>
          <a:srcRect l="19640" t="16579" r="23613" b="8932"/>
          <a:stretch>
            <a:fillRect/>
          </a:stretch>
        </p:blipFill>
        <p:spPr bwMode="auto">
          <a:xfrm>
            <a:off x="1635347" y="1988840"/>
            <a:ext cx="5873306" cy="4297974"/>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half" idx="2"/>
          </p:nvPr>
        </p:nvSpPr>
        <p:spPr>
          <a:xfrm>
            <a:off x="611188" y="1557338"/>
            <a:ext cx="3960812" cy="4608511"/>
          </a:xfrm>
        </p:spPr>
        <p:txBody>
          <a:bodyPr>
            <a:normAutofit/>
          </a:bodyPr>
          <a:lstStyle/>
          <a:p>
            <a:r>
              <a:rPr lang="pt-BR" sz="2600" dirty="0"/>
              <a:t>Classificar Listas de palavras em ordem alfabética, através do botão ‘Classificar’</a:t>
            </a:r>
            <a:endParaRPr lang="pt-BR" sz="2600" dirty="0"/>
          </a:p>
        </p:txBody>
      </p:sp>
      <p:sp>
        <p:nvSpPr>
          <p:cNvPr id="2" name="Título 1"/>
          <p:cNvSpPr>
            <a:spLocks noGrp="1"/>
          </p:cNvSpPr>
          <p:nvPr>
            <p:ph type="ctrTitle"/>
          </p:nvPr>
        </p:nvSpPr>
        <p:spPr>
          <a:xfrm>
            <a:off x="616024" y="116632"/>
            <a:ext cx="7916416" cy="1008112"/>
          </a:xfrm>
        </p:spPr>
        <p:txBody>
          <a:bodyPr>
            <a:normAutofit/>
          </a:bodyPr>
          <a:lstStyle/>
          <a:p>
            <a:r>
              <a:rPr lang="pt-BR" sz="3600" dirty="0"/>
              <a:t>Classificar Listas </a:t>
            </a:r>
            <a:endParaRPr lang="pt-BR" sz="3600" dirty="0"/>
          </a:p>
        </p:txBody>
      </p:sp>
      <p:pic>
        <p:nvPicPr>
          <p:cNvPr id="73730" name="Imagem 4"/>
          <p:cNvPicPr>
            <a:picLocks noChangeAspect="1" noChangeArrowheads="1"/>
          </p:cNvPicPr>
          <p:nvPr/>
        </p:nvPicPr>
        <p:blipFill>
          <a:blip r:embed="rId1" cstate="print"/>
          <a:srcRect/>
          <a:stretch>
            <a:fillRect/>
          </a:stretch>
        </p:blipFill>
        <p:spPr bwMode="auto">
          <a:xfrm>
            <a:off x="6012160" y="1669896"/>
            <a:ext cx="1000132" cy="962891"/>
          </a:xfrm>
          <a:prstGeom prst="rect">
            <a:avLst/>
          </a:prstGeom>
          <a:noFill/>
          <a:ln w="9525">
            <a:solidFill>
              <a:srgbClr val="000000"/>
            </a:solidFill>
            <a:miter lim="800000"/>
            <a:headEnd/>
            <a:tailEnd/>
          </a:ln>
        </p:spPr>
      </p:pic>
      <p:pic>
        <p:nvPicPr>
          <p:cNvPr id="73731" name="Imagem 98"/>
          <p:cNvPicPr>
            <a:picLocks noChangeAspect="1" noChangeArrowheads="1"/>
          </p:cNvPicPr>
          <p:nvPr/>
        </p:nvPicPr>
        <p:blipFill>
          <a:blip r:embed="rId2" cstate="print"/>
          <a:srcRect/>
          <a:stretch>
            <a:fillRect/>
          </a:stretch>
        </p:blipFill>
        <p:spPr bwMode="auto">
          <a:xfrm>
            <a:off x="4572000" y="2924944"/>
            <a:ext cx="3933400" cy="2520280"/>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4866" y="53752"/>
            <a:ext cx="8229600" cy="1143000"/>
          </a:xfrm>
        </p:spPr>
        <p:txBody>
          <a:bodyPr>
            <a:normAutofit/>
          </a:bodyPr>
          <a:lstStyle/>
          <a:p>
            <a:pPr algn="r"/>
            <a:r>
              <a:rPr lang="pt-BR" sz="3600" dirty="0"/>
              <a:t>Mostrar/Ocultar</a:t>
            </a:r>
            <a:endParaRPr lang="pt-BR" sz="3600" dirty="0"/>
          </a:p>
        </p:txBody>
      </p:sp>
      <p:sp>
        <p:nvSpPr>
          <p:cNvPr id="3" name="Espaço Reservado para Conteúdo 2"/>
          <p:cNvSpPr>
            <a:spLocks noGrp="1"/>
          </p:cNvSpPr>
          <p:nvPr>
            <p:ph idx="1"/>
          </p:nvPr>
        </p:nvSpPr>
        <p:spPr>
          <a:xfrm>
            <a:off x="611188" y="1557338"/>
            <a:ext cx="7921625" cy="3929090"/>
          </a:xfrm>
        </p:spPr>
        <p:txBody>
          <a:bodyPr>
            <a:normAutofit/>
          </a:bodyPr>
          <a:lstStyle/>
          <a:p>
            <a:r>
              <a:rPr lang="pt-BR" sz="2600" dirty="0"/>
              <a:t>O botão no formato do símbolo de indicação de parágrafo serve para exibir/ocultar, no documento, marcas que mostram onde os parágrafos são iniciados.</a:t>
            </a:r>
            <a:endParaRPr lang="pt-BR" sz="2600" dirty="0"/>
          </a:p>
        </p:txBody>
      </p:sp>
      <p:pic>
        <p:nvPicPr>
          <p:cNvPr id="74754" name="Imagem 99"/>
          <p:cNvPicPr>
            <a:picLocks noChangeAspect="1" noChangeArrowheads="1"/>
          </p:cNvPicPr>
          <p:nvPr/>
        </p:nvPicPr>
        <p:blipFill>
          <a:blip r:embed="rId1" cstate="print"/>
          <a:srcRect/>
          <a:stretch>
            <a:fillRect/>
          </a:stretch>
        </p:blipFill>
        <p:spPr bwMode="auto">
          <a:xfrm>
            <a:off x="1168316" y="4125710"/>
            <a:ext cx="1190373" cy="1000132"/>
          </a:xfrm>
          <a:prstGeom prst="rect">
            <a:avLst/>
          </a:prstGeom>
          <a:noFill/>
        </p:spPr>
      </p:pic>
      <p:sp>
        <p:nvSpPr>
          <p:cNvPr id="5" name="CaixaDeTexto 4"/>
          <p:cNvSpPr txBox="1"/>
          <p:nvPr/>
        </p:nvSpPr>
        <p:spPr>
          <a:xfrm>
            <a:off x="2915816" y="3890735"/>
            <a:ext cx="5205481" cy="2123658"/>
          </a:xfrm>
          <a:prstGeom prst="rect">
            <a:avLst/>
          </a:prstGeom>
          <a:noFill/>
        </p:spPr>
        <p:txBody>
          <a:bodyPr wrap="square" rtlCol="0">
            <a:spAutoFit/>
          </a:bodyPr>
          <a:lstStyle/>
          <a:p>
            <a:r>
              <a:rPr lang="pt-BR" sz="2200" dirty="0">
                <a:solidFill>
                  <a:srgbClr val="003300"/>
                </a:solidFill>
              </a:rPr>
              <a:t>Ao clicar sobre o botão, ilustrado pelo símbolo ao lado, as marcações de início de parágrafo em todo o documento serão exibidas. Para ocultá-las, basta clicar novamente sobre o botão.</a:t>
            </a:r>
            <a:endParaRPr lang="pt-BR" sz="2200" dirty="0">
              <a:solidFill>
                <a:srgbClr val="003300"/>
              </a:solidFill>
            </a:endParaRPr>
          </a:p>
          <a:p>
            <a:endParaRPr lang="pt-BR" sz="22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2840" y="53752"/>
            <a:ext cx="8229600" cy="1143000"/>
          </a:xfrm>
        </p:spPr>
        <p:txBody>
          <a:bodyPr>
            <a:normAutofit/>
          </a:bodyPr>
          <a:lstStyle/>
          <a:p>
            <a:pPr algn="r"/>
            <a:r>
              <a:rPr lang="pt-BR" sz="3600" dirty="0"/>
              <a:t>Caixa de Diálogo do Grupo ‘Parágrafo’</a:t>
            </a:r>
            <a:endParaRPr lang="pt-BR" sz="3600" dirty="0"/>
          </a:p>
        </p:txBody>
      </p:sp>
      <p:pic>
        <p:nvPicPr>
          <p:cNvPr id="75778" name="Imagem 11718"/>
          <p:cNvPicPr>
            <a:picLocks noChangeAspect="1" noChangeArrowheads="1"/>
          </p:cNvPicPr>
          <p:nvPr/>
        </p:nvPicPr>
        <p:blipFill>
          <a:blip r:embed="rId1" cstate="print"/>
          <a:srcRect/>
          <a:stretch>
            <a:fillRect/>
          </a:stretch>
        </p:blipFill>
        <p:spPr bwMode="auto">
          <a:xfrm>
            <a:off x="2095419" y="1700808"/>
            <a:ext cx="4953162" cy="4500594"/>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type="body" sz="half" idx="2"/>
          </p:nvPr>
        </p:nvSpPr>
        <p:spPr>
          <a:xfrm>
            <a:off x="600117" y="1557338"/>
            <a:ext cx="4187907" cy="4608511"/>
          </a:xfrm>
        </p:spPr>
        <p:txBody>
          <a:bodyPr>
            <a:normAutofit/>
          </a:bodyPr>
          <a:lstStyle/>
          <a:p>
            <a:r>
              <a:rPr lang="pt-BR" sz="2600" dirty="0"/>
              <a:t>É uma parte da memória do computador, utilizada para cópia e transposição de textos, figuras e objetos gráficos entre diferentes partes do documento, diferentes documentos e até mesmo entre diferentes aplicativos. </a:t>
            </a:r>
            <a:endParaRPr lang="pt-BR" sz="2600" dirty="0"/>
          </a:p>
        </p:txBody>
      </p:sp>
      <p:sp>
        <p:nvSpPr>
          <p:cNvPr id="2" name="Título 1"/>
          <p:cNvSpPr>
            <a:spLocks noGrp="1"/>
          </p:cNvSpPr>
          <p:nvPr>
            <p:ph type="ctrTitle"/>
          </p:nvPr>
        </p:nvSpPr>
        <p:spPr/>
        <p:txBody>
          <a:bodyPr>
            <a:normAutofit/>
          </a:bodyPr>
          <a:lstStyle/>
          <a:p>
            <a:r>
              <a:rPr lang="pt-BR" sz="3600" dirty="0"/>
              <a:t>Área de Transferência (clipboard)</a:t>
            </a:r>
            <a:endParaRPr lang="pt-BR" sz="3600" dirty="0"/>
          </a:p>
        </p:txBody>
      </p:sp>
      <p:pic>
        <p:nvPicPr>
          <p:cNvPr id="76802" name="Imagem 11719"/>
          <p:cNvPicPr>
            <a:picLocks noChangeAspect="1" noChangeArrowheads="1"/>
          </p:cNvPicPr>
          <p:nvPr/>
        </p:nvPicPr>
        <p:blipFill>
          <a:blip r:embed="rId1" cstate="print"/>
          <a:srcRect/>
          <a:stretch>
            <a:fillRect/>
          </a:stretch>
        </p:blipFill>
        <p:spPr bwMode="auto">
          <a:xfrm>
            <a:off x="5724128" y="2852936"/>
            <a:ext cx="1800200" cy="178595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53752"/>
            <a:ext cx="8229600" cy="1143000"/>
          </a:xfrm>
        </p:spPr>
        <p:txBody>
          <a:bodyPr>
            <a:normAutofit/>
          </a:bodyPr>
          <a:lstStyle/>
          <a:p>
            <a:pPr algn="r"/>
            <a:r>
              <a:rPr lang="pt-BR" sz="3600" dirty="0"/>
              <a:t>Introdução</a:t>
            </a:r>
            <a:endParaRPr lang="pt-BR" sz="3600" dirty="0"/>
          </a:p>
        </p:txBody>
      </p:sp>
      <p:sp>
        <p:nvSpPr>
          <p:cNvPr id="3" name="Espaço Reservado para Conteúdo 2"/>
          <p:cNvSpPr>
            <a:spLocks noGrp="1"/>
          </p:cNvSpPr>
          <p:nvPr>
            <p:ph idx="1"/>
          </p:nvPr>
        </p:nvSpPr>
        <p:spPr>
          <a:xfrm>
            <a:off x="611188" y="1628775"/>
            <a:ext cx="7921625" cy="3929090"/>
          </a:xfrm>
        </p:spPr>
        <p:txBody>
          <a:bodyPr>
            <a:normAutofit/>
          </a:bodyPr>
          <a:lstStyle/>
          <a:p>
            <a:r>
              <a:rPr lang="pt-BR" sz="2600" dirty="0"/>
              <a:t>O QUE É A INFORMÁTICA ? </a:t>
            </a:r>
            <a:endParaRPr lang="pt-BR" sz="2600" dirty="0"/>
          </a:p>
          <a:p>
            <a:endParaRPr lang="pt-BR" sz="2600" dirty="0"/>
          </a:p>
          <a:p>
            <a:r>
              <a:rPr lang="pt-BR" sz="2600" dirty="0"/>
              <a:t>O QUE É O COMPUTADOR PESSOAL (PERSONAL COMPUTER)?</a:t>
            </a:r>
            <a:endParaRPr lang="pt-BR" sz="2600" dirty="0"/>
          </a:p>
          <a:p>
            <a:endParaRPr lang="pt-BR" sz="2600" dirty="0"/>
          </a:p>
          <a:p>
            <a:r>
              <a:rPr lang="pt-BR" sz="2600" dirty="0"/>
              <a:t>QUAIS OS COMPONENTES BÁSICOS DE UM PC? </a:t>
            </a:r>
            <a:endParaRPr lang="pt-BR" sz="2600" dirty="0"/>
          </a:p>
          <a:p>
            <a:endParaRPr lang="pt-BR" sz="26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6240" y="188640"/>
            <a:ext cx="8229600" cy="1143000"/>
          </a:xfrm>
        </p:spPr>
        <p:txBody>
          <a:bodyPr>
            <a:noAutofit/>
          </a:bodyPr>
          <a:lstStyle/>
          <a:p>
            <a:pPr algn="r"/>
            <a:r>
              <a:rPr lang="pt-BR" sz="3600" dirty="0"/>
              <a:t>Opções de Colagem do Recurso </a:t>
            </a:r>
            <a:br>
              <a:rPr lang="pt-BR" sz="3600" dirty="0"/>
            </a:br>
            <a:r>
              <a:rPr lang="pt-BR" sz="3600" dirty="0"/>
              <a:t>‘Colar Especial’</a:t>
            </a:r>
            <a:endParaRPr lang="pt-BR" sz="3600" dirty="0"/>
          </a:p>
        </p:txBody>
      </p:sp>
      <p:pic>
        <p:nvPicPr>
          <p:cNvPr id="77826" name="Imagem 100"/>
          <p:cNvPicPr>
            <a:picLocks noChangeAspect="1" noChangeArrowheads="1"/>
          </p:cNvPicPr>
          <p:nvPr/>
        </p:nvPicPr>
        <p:blipFill>
          <a:blip r:embed="rId1" cstate="print"/>
          <a:srcRect/>
          <a:stretch>
            <a:fillRect/>
          </a:stretch>
        </p:blipFill>
        <p:spPr bwMode="auto">
          <a:xfrm>
            <a:off x="827584" y="1700808"/>
            <a:ext cx="7500990" cy="4357718"/>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2840" y="53752"/>
            <a:ext cx="8229600" cy="1143000"/>
          </a:xfrm>
        </p:spPr>
        <p:txBody>
          <a:bodyPr>
            <a:normAutofit/>
          </a:bodyPr>
          <a:lstStyle/>
          <a:p>
            <a:pPr algn="r"/>
            <a:r>
              <a:rPr lang="pt-BR" sz="3600" dirty="0"/>
              <a:t>Caixa de Diálogo ‘Localizar e Substituir’</a:t>
            </a:r>
            <a:endParaRPr lang="pt-BR" sz="3600" dirty="0"/>
          </a:p>
        </p:txBody>
      </p:sp>
      <p:pic>
        <p:nvPicPr>
          <p:cNvPr id="78850" name="Imagem 101"/>
          <p:cNvPicPr>
            <a:picLocks noChangeAspect="1" noChangeArrowheads="1"/>
          </p:cNvPicPr>
          <p:nvPr/>
        </p:nvPicPr>
        <p:blipFill>
          <a:blip r:embed="rId1" cstate="print"/>
          <a:srcRect/>
          <a:stretch>
            <a:fillRect/>
          </a:stretch>
        </p:blipFill>
        <p:spPr bwMode="auto">
          <a:xfrm>
            <a:off x="431221" y="2248724"/>
            <a:ext cx="8328167" cy="2792352"/>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7275" y="19934"/>
            <a:ext cx="8229600" cy="1143000"/>
          </a:xfrm>
        </p:spPr>
        <p:txBody>
          <a:bodyPr>
            <a:normAutofit/>
          </a:bodyPr>
          <a:lstStyle/>
          <a:p>
            <a:pPr algn="r"/>
            <a:r>
              <a:rPr lang="pt-BR" sz="3600" dirty="0"/>
              <a:t>Utilizando o Recurso ‘Folha de rosto’</a:t>
            </a:r>
            <a:endParaRPr lang="pt-BR" sz="3600" dirty="0"/>
          </a:p>
        </p:txBody>
      </p:sp>
      <p:pic>
        <p:nvPicPr>
          <p:cNvPr id="79874" name="Imagem 102"/>
          <p:cNvPicPr>
            <a:picLocks noChangeAspect="1" noChangeArrowheads="1"/>
          </p:cNvPicPr>
          <p:nvPr/>
        </p:nvPicPr>
        <p:blipFill>
          <a:blip r:embed="rId1" cstate="print"/>
          <a:srcRect/>
          <a:stretch>
            <a:fillRect/>
          </a:stretch>
        </p:blipFill>
        <p:spPr bwMode="auto">
          <a:xfrm>
            <a:off x="683568" y="1556792"/>
            <a:ext cx="7781530" cy="3510152"/>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193675"/>
            <a:ext cx="8229600" cy="1143000"/>
          </a:xfrm>
        </p:spPr>
        <p:txBody>
          <a:bodyPr>
            <a:noAutofit/>
          </a:bodyPr>
          <a:lstStyle/>
          <a:p>
            <a:pPr algn="r"/>
            <a:r>
              <a:rPr lang="pt-BR" sz="3600" dirty="0"/>
              <a:t>Utilizando o Recurso de Inserção de Páginas em Branco</a:t>
            </a:r>
            <a:endParaRPr lang="pt-BR" sz="3600" dirty="0"/>
          </a:p>
        </p:txBody>
      </p:sp>
      <p:pic>
        <p:nvPicPr>
          <p:cNvPr id="80898" name="Imagem 11792"/>
          <p:cNvPicPr>
            <a:picLocks noChangeAspect="1" noChangeArrowheads="1"/>
          </p:cNvPicPr>
          <p:nvPr/>
        </p:nvPicPr>
        <p:blipFill>
          <a:blip r:embed="rId1" cstate="print"/>
          <a:srcRect/>
          <a:stretch>
            <a:fillRect/>
          </a:stretch>
        </p:blipFill>
        <p:spPr bwMode="auto">
          <a:xfrm>
            <a:off x="377723" y="2003660"/>
            <a:ext cx="8388553" cy="2721484"/>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2840" y="188640"/>
            <a:ext cx="8229600" cy="1143000"/>
          </a:xfrm>
        </p:spPr>
        <p:txBody>
          <a:bodyPr>
            <a:noAutofit/>
          </a:bodyPr>
          <a:lstStyle/>
          <a:p>
            <a:pPr algn="r"/>
            <a:r>
              <a:rPr lang="pt-BR" sz="3600" dirty="0"/>
              <a:t>Utilizando o Recurso de Inserção de Quebra de Páginas</a:t>
            </a:r>
            <a:endParaRPr lang="pt-BR" sz="3600" dirty="0"/>
          </a:p>
        </p:txBody>
      </p:sp>
      <p:pic>
        <p:nvPicPr>
          <p:cNvPr id="81922" name="Imagem 103"/>
          <p:cNvPicPr>
            <a:picLocks noChangeAspect="1" noChangeArrowheads="1"/>
          </p:cNvPicPr>
          <p:nvPr/>
        </p:nvPicPr>
        <p:blipFill>
          <a:blip r:embed="rId1" cstate="print"/>
          <a:srcRect/>
          <a:stretch>
            <a:fillRect/>
          </a:stretch>
        </p:blipFill>
        <p:spPr bwMode="auto">
          <a:xfrm>
            <a:off x="467544" y="1787066"/>
            <a:ext cx="8215369" cy="2506030"/>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3528" y="26652"/>
            <a:ext cx="8229600" cy="1143000"/>
          </a:xfrm>
        </p:spPr>
        <p:txBody>
          <a:bodyPr>
            <a:normAutofit/>
          </a:bodyPr>
          <a:lstStyle/>
          <a:p>
            <a:pPr algn="r"/>
            <a:r>
              <a:rPr lang="pt-BR" sz="3600" dirty="0"/>
              <a:t>Utilizando o Botão ‘Tabela’</a:t>
            </a:r>
            <a:endParaRPr lang="pt-BR" sz="3600" dirty="0"/>
          </a:p>
        </p:txBody>
      </p:sp>
      <p:pic>
        <p:nvPicPr>
          <p:cNvPr id="82946" name="Imagem 109"/>
          <p:cNvPicPr>
            <a:picLocks noChangeAspect="1" noChangeArrowheads="1"/>
          </p:cNvPicPr>
          <p:nvPr/>
        </p:nvPicPr>
        <p:blipFill>
          <a:blip r:embed="rId1" cstate="print"/>
          <a:srcRect/>
          <a:stretch>
            <a:fillRect/>
          </a:stretch>
        </p:blipFill>
        <p:spPr bwMode="auto">
          <a:xfrm>
            <a:off x="685533" y="1700807"/>
            <a:ext cx="7846907" cy="3168353"/>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2840" y="53752"/>
            <a:ext cx="8229600" cy="1143000"/>
          </a:xfrm>
        </p:spPr>
        <p:txBody>
          <a:bodyPr>
            <a:normAutofit/>
          </a:bodyPr>
          <a:lstStyle/>
          <a:p>
            <a:pPr algn="r"/>
            <a:r>
              <a:rPr lang="pt-BR" sz="3600" dirty="0"/>
              <a:t>Utilizando a Opção ‘Inserir tabela’</a:t>
            </a:r>
            <a:endParaRPr lang="pt-BR" sz="3600" dirty="0"/>
          </a:p>
        </p:txBody>
      </p:sp>
      <p:pic>
        <p:nvPicPr>
          <p:cNvPr id="83970" name="Imagem 105"/>
          <p:cNvPicPr>
            <a:picLocks noChangeAspect="1" noChangeArrowheads="1"/>
          </p:cNvPicPr>
          <p:nvPr/>
        </p:nvPicPr>
        <p:blipFill>
          <a:blip r:embed="rId1" cstate="print"/>
          <a:srcRect/>
          <a:stretch>
            <a:fillRect/>
          </a:stretch>
        </p:blipFill>
        <p:spPr bwMode="auto">
          <a:xfrm>
            <a:off x="2261884" y="2068704"/>
            <a:ext cx="4620231" cy="3152392"/>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53752"/>
            <a:ext cx="8229600" cy="1143000"/>
          </a:xfrm>
        </p:spPr>
        <p:txBody>
          <a:bodyPr>
            <a:normAutofit/>
          </a:bodyPr>
          <a:lstStyle/>
          <a:p>
            <a:pPr algn="r"/>
            <a:r>
              <a:rPr lang="pt-BR" sz="3600" dirty="0"/>
              <a:t>Caixa de Diálogo de ‘Ilustrações’</a:t>
            </a:r>
            <a:endParaRPr lang="pt-BR" sz="3600" dirty="0"/>
          </a:p>
        </p:txBody>
      </p:sp>
      <p:pic>
        <p:nvPicPr>
          <p:cNvPr id="84994" name="Imagem 106"/>
          <p:cNvPicPr>
            <a:picLocks noChangeAspect="1" noChangeArrowheads="1"/>
          </p:cNvPicPr>
          <p:nvPr/>
        </p:nvPicPr>
        <p:blipFill>
          <a:blip r:embed="rId1" cstate="print"/>
          <a:srcRect/>
          <a:stretch>
            <a:fillRect/>
          </a:stretch>
        </p:blipFill>
        <p:spPr bwMode="auto">
          <a:xfrm>
            <a:off x="1741122" y="2162059"/>
            <a:ext cx="5661756" cy="2965682"/>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7" y="53752"/>
            <a:ext cx="7915981" cy="1143000"/>
          </a:xfrm>
        </p:spPr>
        <p:txBody>
          <a:bodyPr>
            <a:normAutofit/>
          </a:bodyPr>
          <a:lstStyle/>
          <a:p>
            <a:pPr algn="r"/>
            <a:r>
              <a:rPr lang="pt-BR" sz="3600" dirty="0"/>
              <a:t>Caixa de Diálogo ‘Inserir imagem’</a:t>
            </a:r>
            <a:endParaRPr lang="pt-BR" sz="3600" dirty="0"/>
          </a:p>
        </p:txBody>
      </p:sp>
      <p:pic>
        <p:nvPicPr>
          <p:cNvPr id="86018" name="Imagem 112"/>
          <p:cNvPicPr>
            <a:picLocks noChangeAspect="1" noChangeArrowheads="1"/>
          </p:cNvPicPr>
          <p:nvPr/>
        </p:nvPicPr>
        <p:blipFill>
          <a:blip r:embed="rId1" cstate="print"/>
          <a:srcRect/>
          <a:stretch>
            <a:fillRect/>
          </a:stretch>
        </p:blipFill>
        <p:spPr bwMode="auto">
          <a:xfrm>
            <a:off x="927142" y="1287446"/>
            <a:ext cx="7289716" cy="4714908"/>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2840" y="188640"/>
            <a:ext cx="8229600" cy="1143000"/>
          </a:xfrm>
        </p:spPr>
        <p:txBody>
          <a:bodyPr>
            <a:noAutofit/>
          </a:bodyPr>
          <a:lstStyle/>
          <a:p>
            <a:pPr algn="r"/>
            <a:r>
              <a:rPr lang="pt-BR" sz="3600" dirty="0"/>
              <a:t>Acionando as Opções de </a:t>
            </a:r>
            <a:br>
              <a:rPr lang="pt-BR" sz="3600" dirty="0"/>
            </a:br>
            <a:r>
              <a:rPr lang="pt-BR" sz="3600" dirty="0"/>
              <a:t>Formatação de Figuras</a:t>
            </a:r>
            <a:endParaRPr lang="pt-BR" sz="3600" dirty="0"/>
          </a:p>
        </p:txBody>
      </p:sp>
      <p:pic>
        <p:nvPicPr>
          <p:cNvPr id="87042" name="Imagem 86"/>
          <p:cNvPicPr>
            <a:picLocks noChangeAspect="1" noChangeArrowheads="1"/>
          </p:cNvPicPr>
          <p:nvPr/>
        </p:nvPicPr>
        <p:blipFill>
          <a:blip r:embed="rId1" cstate="print"/>
          <a:srcRect b="3889"/>
          <a:stretch>
            <a:fillRect/>
          </a:stretch>
        </p:blipFill>
        <p:spPr bwMode="auto">
          <a:xfrm>
            <a:off x="683568" y="1665280"/>
            <a:ext cx="7707515" cy="4572032"/>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7" y="53752"/>
            <a:ext cx="7921625" cy="1143000"/>
          </a:xfrm>
        </p:spPr>
        <p:txBody>
          <a:bodyPr>
            <a:normAutofit/>
          </a:bodyPr>
          <a:lstStyle/>
          <a:p>
            <a:pPr algn="r"/>
            <a:r>
              <a:rPr lang="pt-BR" sz="3600" dirty="0"/>
              <a:t>História da Computação</a:t>
            </a:r>
            <a:endParaRPr lang="pt-BR" sz="3600" dirty="0"/>
          </a:p>
        </p:txBody>
      </p:sp>
      <p:sp>
        <p:nvSpPr>
          <p:cNvPr id="3" name="Espaço Reservado para Conteúdo 2"/>
          <p:cNvSpPr>
            <a:spLocks noGrp="1"/>
          </p:cNvSpPr>
          <p:nvPr>
            <p:ph idx="1"/>
          </p:nvPr>
        </p:nvSpPr>
        <p:spPr>
          <a:xfrm>
            <a:off x="611187" y="1628775"/>
            <a:ext cx="7921625" cy="3929090"/>
          </a:xfrm>
        </p:spPr>
        <p:txBody>
          <a:bodyPr>
            <a:noAutofit/>
          </a:bodyPr>
          <a:lstStyle/>
          <a:p>
            <a:pPr>
              <a:buFont typeface="Wingdings" panose="05000000000000000000" pitchFamily="2" charset="2"/>
              <a:buChar char="Ø"/>
            </a:pPr>
            <a:r>
              <a:rPr lang="pt-BR" sz="2600" dirty="0"/>
              <a:t>Os computadores acompanham a evolução dos componentes elétricos:</a:t>
            </a:r>
            <a:endParaRPr lang="pt-BR" sz="2600" dirty="0"/>
          </a:p>
          <a:p>
            <a:pPr lvl="1">
              <a:buFont typeface="Arial" panose="020B0604020202020204" pitchFamily="34" charset="0"/>
              <a:buChar char="•"/>
            </a:pPr>
            <a:r>
              <a:rPr lang="pt-BR" sz="2600" dirty="0"/>
              <a:t>1ª geração (1942-1959): Construídos com válvulas eletrônicas e programados em linguagem de máquina.</a:t>
            </a:r>
            <a:endParaRPr lang="pt-BR" sz="2600" dirty="0"/>
          </a:p>
          <a:p>
            <a:pPr lvl="1">
              <a:buFont typeface="Arial" panose="020B0604020202020204" pitchFamily="34" charset="0"/>
              <a:buChar char="•"/>
            </a:pPr>
            <a:r>
              <a:rPr lang="pt-BR" sz="2600" dirty="0"/>
              <a:t>2ª geração (1959–1964): Passam a ser construídos por transistores e os fios de ligação por circuitos impressos, o que tornou-os mais rápidos, menores e de custo mais baixo.</a:t>
            </a:r>
            <a:endParaRPr lang="pt-BR" sz="26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0"/>
            <a:ext cx="8229600" cy="1143000"/>
          </a:xfrm>
        </p:spPr>
        <p:txBody>
          <a:bodyPr>
            <a:normAutofit/>
          </a:bodyPr>
          <a:lstStyle/>
          <a:p>
            <a:pPr algn="r"/>
            <a:r>
              <a:rPr lang="pt-BR" sz="3600" dirty="0" err="1"/>
              <a:t>WordArt</a:t>
            </a:r>
            <a:endParaRPr lang="pt-BR" sz="3600" dirty="0"/>
          </a:p>
        </p:txBody>
      </p:sp>
      <p:sp>
        <p:nvSpPr>
          <p:cNvPr id="3" name="Espaço Reservado para Conteúdo 2"/>
          <p:cNvSpPr>
            <a:spLocks noGrp="1"/>
          </p:cNvSpPr>
          <p:nvPr>
            <p:ph idx="1"/>
          </p:nvPr>
        </p:nvSpPr>
        <p:spPr>
          <a:xfrm>
            <a:off x="611188" y="1155984"/>
            <a:ext cx="7921625" cy="4701338"/>
          </a:xfrm>
        </p:spPr>
        <p:txBody>
          <a:bodyPr>
            <a:normAutofit/>
          </a:bodyPr>
          <a:lstStyle/>
          <a:p>
            <a:r>
              <a:rPr lang="pt-BR" sz="2600" dirty="0"/>
              <a:t>É um recurso para a aplicação de efeitos especiais em textos a partir de uma galeria de modelos.</a:t>
            </a:r>
            <a:endParaRPr lang="pt-BR" sz="2600" dirty="0"/>
          </a:p>
        </p:txBody>
      </p:sp>
      <p:pic>
        <p:nvPicPr>
          <p:cNvPr id="88066" name="Imagem 11721"/>
          <p:cNvPicPr>
            <a:picLocks noChangeAspect="1" noChangeArrowheads="1"/>
          </p:cNvPicPr>
          <p:nvPr/>
        </p:nvPicPr>
        <p:blipFill>
          <a:blip r:embed="rId1" cstate="print"/>
          <a:srcRect/>
          <a:stretch>
            <a:fillRect/>
          </a:stretch>
        </p:blipFill>
        <p:spPr bwMode="auto">
          <a:xfrm>
            <a:off x="464315" y="2564904"/>
            <a:ext cx="8215370" cy="2821400"/>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193675"/>
            <a:ext cx="8229600" cy="1143000"/>
          </a:xfrm>
        </p:spPr>
        <p:txBody>
          <a:bodyPr>
            <a:noAutofit/>
          </a:bodyPr>
          <a:lstStyle/>
          <a:p>
            <a:pPr algn="r"/>
            <a:r>
              <a:rPr lang="pt-BR" sz="3600" dirty="0"/>
              <a:t>Caixa de Diálogo do Editor de </a:t>
            </a:r>
            <a:br>
              <a:rPr lang="pt-BR" sz="3600" dirty="0"/>
            </a:br>
            <a:r>
              <a:rPr lang="pt-BR" sz="3600" dirty="0"/>
              <a:t>Texto do ‘</a:t>
            </a:r>
            <a:r>
              <a:rPr lang="pt-BR" sz="3600" dirty="0" err="1"/>
              <a:t>WordArt</a:t>
            </a:r>
            <a:r>
              <a:rPr lang="pt-BR" sz="3600" dirty="0"/>
              <a:t>’</a:t>
            </a:r>
            <a:endParaRPr lang="pt-BR" sz="3600" dirty="0"/>
          </a:p>
        </p:txBody>
      </p:sp>
      <p:pic>
        <p:nvPicPr>
          <p:cNvPr id="89090" name="Picture 2"/>
          <p:cNvPicPr>
            <a:picLocks noChangeAspect="1" noChangeArrowheads="1"/>
          </p:cNvPicPr>
          <p:nvPr/>
        </p:nvPicPr>
        <p:blipFill>
          <a:blip r:embed="rId1" cstate="print"/>
          <a:srcRect/>
          <a:stretch>
            <a:fillRect/>
          </a:stretch>
        </p:blipFill>
        <p:spPr bwMode="auto">
          <a:xfrm>
            <a:off x="1921669" y="1772816"/>
            <a:ext cx="5300662" cy="4095419"/>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8" y="53752"/>
            <a:ext cx="7921252" cy="1143000"/>
          </a:xfrm>
        </p:spPr>
        <p:txBody>
          <a:bodyPr>
            <a:normAutofit/>
          </a:bodyPr>
          <a:lstStyle/>
          <a:p>
            <a:pPr algn="r"/>
            <a:r>
              <a:rPr lang="pt-BR" sz="3600" dirty="0"/>
              <a:t>Efeito da Edição de Texto no ‘</a:t>
            </a:r>
            <a:r>
              <a:rPr lang="pt-BR" sz="3600" dirty="0" err="1"/>
              <a:t>WordArt</a:t>
            </a:r>
            <a:r>
              <a:rPr lang="pt-BR" sz="3600" dirty="0"/>
              <a:t>’</a:t>
            </a:r>
            <a:endParaRPr lang="pt-BR" sz="3600" dirty="0"/>
          </a:p>
        </p:txBody>
      </p:sp>
      <p:pic>
        <p:nvPicPr>
          <p:cNvPr id="90114" name="Imagem 116"/>
          <p:cNvPicPr>
            <a:picLocks noChangeAspect="1" noChangeArrowheads="1"/>
          </p:cNvPicPr>
          <p:nvPr/>
        </p:nvPicPr>
        <p:blipFill>
          <a:blip r:embed="rId1" cstate="print"/>
          <a:srcRect/>
          <a:stretch>
            <a:fillRect/>
          </a:stretch>
        </p:blipFill>
        <p:spPr bwMode="auto">
          <a:xfrm>
            <a:off x="1790243" y="2780928"/>
            <a:ext cx="5563514" cy="2113273"/>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2721" y="44624"/>
            <a:ext cx="8229600" cy="1143000"/>
          </a:xfrm>
        </p:spPr>
        <p:txBody>
          <a:bodyPr>
            <a:normAutofit/>
          </a:bodyPr>
          <a:lstStyle/>
          <a:p>
            <a:pPr algn="r"/>
            <a:r>
              <a:rPr lang="pt-BR" sz="3600" dirty="0"/>
              <a:t>Alterando a Forma do Texto no ‘</a:t>
            </a:r>
            <a:r>
              <a:rPr lang="pt-BR" sz="3600" dirty="0" err="1"/>
              <a:t>WordArt</a:t>
            </a:r>
            <a:r>
              <a:rPr lang="pt-BR" sz="3600" dirty="0"/>
              <a:t>’</a:t>
            </a:r>
            <a:endParaRPr lang="pt-BR" sz="3600" dirty="0"/>
          </a:p>
        </p:txBody>
      </p:sp>
      <p:pic>
        <p:nvPicPr>
          <p:cNvPr id="91138" name="Imagem 111"/>
          <p:cNvPicPr>
            <a:picLocks noChangeAspect="1" noChangeArrowheads="1"/>
          </p:cNvPicPr>
          <p:nvPr/>
        </p:nvPicPr>
        <p:blipFill>
          <a:blip r:embed="rId1" cstate="print"/>
          <a:srcRect/>
          <a:stretch>
            <a:fillRect/>
          </a:stretch>
        </p:blipFill>
        <p:spPr bwMode="auto">
          <a:xfrm>
            <a:off x="683568" y="1430322"/>
            <a:ext cx="7754783" cy="4429156"/>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p:nvPr/>
        </p:nvSpPr>
        <p:spPr>
          <a:xfrm>
            <a:off x="589898" y="2636912"/>
            <a:ext cx="7988424" cy="151216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rgbClr val="003300"/>
                </a:solidFill>
                <a:effectLst>
                  <a:outerShdw blurRad="38100" dist="38100" dir="2700000" algn="tl">
                    <a:srgbClr val="000000">
                      <a:alpha val="43137"/>
                    </a:srgbClr>
                  </a:outerShdw>
                </a:effectLst>
                <a:latin typeface="+mj-lt"/>
                <a:ea typeface="+mj-ea"/>
                <a:cs typeface="+mj-cs"/>
              </a:defRPr>
            </a:lvl1pPr>
          </a:lstStyle>
          <a:p>
            <a:r>
              <a:rPr lang="pt-BR" sz="4800" dirty="0">
                <a:latin typeface="Cambria" panose="02040503050406030204" pitchFamily="18" charset="0"/>
                <a:cs typeface="Arial" panose="020B0604020202020204" pitchFamily="34" charset="0"/>
              </a:rPr>
              <a:t>Aula 5</a:t>
            </a:r>
            <a:endParaRPr lang="pt-BR" sz="3600" dirty="0">
              <a:latin typeface="Cambria" panose="02040503050406030204" pitchFamily="18" charset="0"/>
              <a:cs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188" y="188640"/>
            <a:ext cx="7941940" cy="1143000"/>
          </a:xfrm>
        </p:spPr>
        <p:txBody>
          <a:bodyPr>
            <a:noAutofit/>
          </a:bodyPr>
          <a:lstStyle/>
          <a:p>
            <a:pPr algn="r"/>
            <a:r>
              <a:rPr lang="pt-BR" sz="3600" dirty="0"/>
              <a:t>Abrindo a Caixa de Diálogo </a:t>
            </a:r>
            <a:br>
              <a:rPr lang="pt-BR" sz="3600" dirty="0"/>
            </a:br>
            <a:r>
              <a:rPr lang="pt-BR" sz="3600" dirty="0"/>
              <a:t>‘Cabeçalho e Rodapé’</a:t>
            </a:r>
            <a:endParaRPr lang="pt-BR" sz="3600" dirty="0"/>
          </a:p>
        </p:txBody>
      </p:sp>
      <p:pic>
        <p:nvPicPr>
          <p:cNvPr id="92162" name="Picture 2"/>
          <p:cNvPicPr>
            <a:picLocks noChangeAspect="1" noChangeArrowheads="1"/>
          </p:cNvPicPr>
          <p:nvPr/>
        </p:nvPicPr>
        <p:blipFill>
          <a:blip r:embed="rId1" cstate="print"/>
          <a:srcRect/>
          <a:stretch>
            <a:fillRect/>
          </a:stretch>
        </p:blipFill>
        <p:spPr bwMode="auto">
          <a:xfrm>
            <a:off x="1151434" y="1844824"/>
            <a:ext cx="6841132" cy="3483553"/>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2840" y="19307"/>
            <a:ext cx="8229600" cy="1143000"/>
          </a:xfrm>
        </p:spPr>
        <p:txBody>
          <a:bodyPr>
            <a:normAutofit/>
          </a:bodyPr>
          <a:lstStyle/>
          <a:p>
            <a:pPr algn="r"/>
            <a:r>
              <a:rPr lang="pt-BR" sz="3600" dirty="0"/>
              <a:t>Inserindo Cabeçalho à Página</a:t>
            </a:r>
            <a:endParaRPr lang="pt-BR" sz="3600" dirty="0"/>
          </a:p>
        </p:txBody>
      </p:sp>
      <p:pic>
        <p:nvPicPr>
          <p:cNvPr id="93186" name="Imagem 113"/>
          <p:cNvPicPr>
            <a:picLocks noChangeAspect="1" noChangeArrowheads="1"/>
          </p:cNvPicPr>
          <p:nvPr/>
        </p:nvPicPr>
        <p:blipFill>
          <a:blip r:embed="rId1" cstate="print"/>
          <a:srcRect/>
          <a:stretch>
            <a:fillRect/>
          </a:stretch>
        </p:blipFill>
        <p:spPr bwMode="auto">
          <a:xfrm>
            <a:off x="539552" y="1628800"/>
            <a:ext cx="8079546" cy="4357718"/>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188640"/>
            <a:ext cx="8229600" cy="1143000"/>
          </a:xfrm>
        </p:spPr>
        <p:txBody>
          <a:bodyPr>
            <a:noAutofit/>
          </a:bodyPr>
          <a:lstStyle/>
          <a:p>
            <a:pPr algn="r"/>
            <a:r>
              <a:rPr lang="pt-BR" sz="3600" dirty="0"/>
              <a:t>Fechando a Caixa de Diálogo </a:t>
            </a:r>
            <a:br>
              <a:rPr lang="pt-BR" sz="3600" dirty="0"/>
            </a:br>
            <a:r>
              <a:rPr lang="pt-BR" sz="3600" dirty="0"/>
              <a:t>‘Cabeçalho e Rodapé’</a:t>
            </a:r>
            <a:endParaRPr lang="pt-BR" sz="3600" dirty="0"/>
          </a:p>
        </p:txBody>
      </p:sp>
      <p:pic>
        <p:nvPicPr>
          <p:cNvPr id="94210" name="Imagem 120"/>
          <p:cNvPicPr>
            <a:picLocks noChangeAspect="1" noChangeArrowheads="1"/>
          </p:cNvPicPr>
          <p:nvPr/>
        </p:nvPicPr>
        <p:blipFill>
          <a:blip r:embed="rId1" cstate="print"/>
          <a:srcRect b="80156"/>
          <a:stretch>
            <a:fillRect/>
          </a:stretch>
        </p:blipFill>
        <p:spPr bwMode="auto">
          <a:xfrm>
            <a:off x="772604" y="2208017"/>
            <a:ext cx="7598791" cy="1436883"/>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53752"/>
            <a:ext cx="8229600" cy="1143000"/>
          </a:xfrm>
        </p:spPr>
        <p:txBody>
          <a:bodyPr>
            <a:normAutofit/>
          </a:bodyPr>
          <a:lstStyle/>
          <a:p>
            <a:pPr algn="r"/>
            <a:r>
              <a:rPr lang="pt-BR" sz="3600" dirty="0"/>
              <a:t>Inserindo Número de Página</a:t>
            </a:r>
            <a:endParaRPr lang="pt-BR" sz="3600" dirty="0"/>
          </a:p>
        </p:txBody>
      </p:sp>
      <p:pic>
        <p:nvPicPr>
          <p:cNvPr id="95234" name="Imagem 114"/>
          <p:cNvPicPr>
            <a:picLocks noChangeAspect="1" noChangeArrowheads="1"/>
          </p:cNvPicPr>
          <p:nvPr/>
        </p:nvPicPr>
        <p:blipFill>
          <a:blip r:embed="rId1" cstate="print"/>
          <a:srcRect/>
          <a:stretch>
            <a:fillRect/>
          </a:stretch>
        </p:blipFill>
        <p:spPr bwMode="auto">
          <a:xfrm>
            <a:off x="588555" y="1785918"/>
            <a:ext cx="7966890" cy="2362014"/>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44624"/>
            <a:ext cx="8229600" cy="1143000"/>
          </a:xfrm>
        </p:spPr>
        <p:txBody>
          <a:bodyPr>
            <a:normAutofit/>
          </a:bodyPr>
          <a:lstStyle/>
          <a:p>
            <a:pPr algn="r"/>
            <a:r>
              <a:rPr lang="pt-BR" sz="3600" dirty="0"/>
              <a:t>Formatando Número de Página</a:t>
            </a:r>
            <a:endParaRPr lang="pt-BR" sz="3600" dirty="0"/>
          </a:p>
        </p:txBody>
      </p:sp>
      <p:pic>
        <p:nvPicPr>
          <p:cNvPr id="96258" name="Imagem 122"/>
          <p:cNvPicPr>
            <a:picLocks noChangeAspect="1" noChangeArrowheads="1"/>
          </p:cNvPicPr>
          <p:nvPr/>
        </p:nvPicPr>
        <p:blipFill>
          <a:blip r:embed="rId1" cstate="print"/>
          <a:srcRect/>
          <a:stretch>
            <a:fillRect/>
          </a:stretch>
        </p:blipFill>
        <p:spPr bwMode="auto">
          <a:xfrm>
            <a:off x="2753798" y="1557338"/>
            <a:ext cx="3636404" cy="3259567"/>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85392"/>
            <a:ext cx="8229600" cy="1039352"/>
          </a:xfrm>
        </p:spPr>
        <p:txBody>
          <a:bodyPr>
            <a:normAutofit/>
          </a:bodyPr>
          <a:lstStyle/>
          <a:p>
            <a:pPr algn="r"/>
            <a:r>
              <a:rPr lang="pt-BR" sz="3600" dirty="0"/>
              <a:t>História da Computação</a:t>
            </a:r>
            <a:endParaRPr lang="pt-BR" sz="3600" dirty="0"/>
          </a:p>
        </p:txBody>
      </p:sp>
      <p:sp>
        <p:nvSpPr>
          <p:cNvPr id="3" name="Espaço Reservado para Conteúdo 2"/>
          <p:cNvSpPr>
            <a:spLocks noGrp="1"/>
          </p:cNvSpPr>
          <p:nvPr>
            <p:ph idx="1"/>
          </p:nvPr>
        </p:nvSpPr>
        <p:spPr>
          <a:xfrm>
            <a:off x="611188" y="1628775"/>
            <a:ext cx="7921625" cy="3929090"/>
          </a:xfrm>
        </p:spPr>
        <p:txBody>
          <a:bodyPr>
            <a:normAutofit/>
          </a:bodyPr>
          <a:lstStyle/>
          <a:p>
            <a:pPr>
              <a:buFont typeface="Wingdings" panose="05000000000000000000" pitchFamily="2" charset="2"/>
              <a:buChar char="Ø"/>
            </a:pPr>
            <a:r>
              <a:rPr lang="pt-BR" sz="2600" dirty="0"/>
              <a:t>Os computadores acompanham a evolução dos componentes elétricos:</a:t>
            </a:r>
            <a:endParaRPr lang="pt-BR" sz="2600" dirty="0"/>
          </a:p>
          <a:p>
            <a:pPr lvl="1">
              <a:buFont typeface="Arial" panose="020B0604020202020204" pitchFamily="34" charset="0"/>
              <a:buChar char="•"/>
            </a:pPr>
            <a:r>
              <a:rPr lang="pt-BR" sz="2600" dirty="0"/>
              <a:t>3ª geração (1964–1970): Construída com circuitos integrados, redução dos custos, espaço físico. Início da utilização de sistemas operacionais.</a:t>
            </a:r>
            <a:endParaRPr lang="pt-BR" sz="2600" dirty="0"/>
          </a:p>
          <a:p>
            <a:pPr lvl="1">
              <a:buFont typeface="Arial" panose="020B0604020202020204" pitchFamily="34" charset="0"/>
              <a:buChar char="•"/>
            </a:pPr>
            <a:r>
              <a:rPr lang="pt-BR" sz="2600" dirty="0"/>
              <a:t>4ª geração(1970–atual): aperfeiçoamento da tecnologia já existente, proporcionando uma otimização da máquina para os usuários, miniaturização, confiabilidade e maior velocidade.</a:t>
            </a:r>
            <a:endParaRPr lang="pt-BR" sz="26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44624"/>
            <a:ext cx="8229600" cy="1143000"/>
          </a:xfrm>
        </p:spPr>
        <p:txBody>
          <a:bodyPr>
            <a:normAutofit/>
          </a:bodyPr>
          <a:lstStyle/>
          <a:p>
            <a:pPr algn="r"/>
            <a:r>
              <a:rPr lang="pt-BR" sz="3600" dirty="0"/>
              <a:t>Formatando Caixa de Texto</a:t>
            </a:r>
            <a:endParaRPr lang="pt-BR" sz="3600" dirty="0"/>
          </a:p>
        </p:txBody>
      </p:sp>
      <p:pic>
        <p:nvPicPr>
          <p:cNvPr id="97282" name="Picture 2"/>
          <p:cNvPicPr>
            <a:picLocks noChangeAspect="1" noChangeArrowheads="1"/>
          </p:cNvPicPr>
          <p:nvPr/>
        </p:nvPicPr>
        <p:blipFill>
          <a:blip r:embed="rId1" cstate="print"/>
          <a:srcRect/>
          <a:stretch>
            <a:fillRect/>
          </a:stretch>
        </p:blipFill>
        <p:spPr bwMode="auto">
          <a:xfrm>
            <a:off x="611188" y="1501760"/>
            <a:ext cx="8001056" cy="4286280"/>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209887"/>
            <a:ext cx="8229600" cy="1143000"/>
          </a:xfrm>
        </p:spPr>
        <p:txBody>
          <a:bodyPr>
            <a:noAutofit/>
          </a:bodyPr>
          <a:lstStyle/>
          <a:p>
            <a:pPr algn="r"/>
            <a:r>
              <a:rPr lang="pt-BR" sz="3600" dirty="0"/>
              <a:t>Galeria de Opções de Estilos para </a:t>
            </a:r>
            <a:br>
              <a:rPr lang="pt-BR" sz="3600" dirty="0"/>
            </a:br>
            <a:r>
              <a:rPr lang="pt-BR" sz="3600" dirty="0"/>
              <a:t>Caixas de Texto</a:t>
            </a:r>
            <a:endParaRPr lang="pt-BR" sz="3600" dirty="0"/>
          </a:p>
        </p:txBody>
      </p:sp>
      <p:pic>
        <p:nvPicPr>
          <p:cNvPr id="98306" name="Imagem 117"/>
          <p:cNvPicPr>
            <a:picLocks noChangeAspect="1" noChangeArrowheads="1"/>
          </p:cNvPicPr>
          <p:nvPr/>
        </p:nvPicPr>
        <p:blipFill>
          <a:blip r:embed="rId1" cstate="print"/>
          <a:srcRect/>
          <a:stretch>
            <a:fillRect/>
          </a:stretch>
        </p:blipFill>
        <p:spPr bwMode="auto">
          <a:xfrm>
            <a:off x="683568" y="1556792"/>
            <a:ext cx="7786742" cy="4429156"/>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53752"/>
            <a:ext cx="8229600" cy="1143000"/>
          </a:xfrm>
        </p:spPr>
        <p:txBody>
          <a:bodyPr>
            <a:normAutofit/>
          </a:bodyPr>
          <a:lstStyle/>
          <a:p>
            <a:pPr algn="r"/>
            <a:r>
              <a:rPr lang="pt-BR" sz="3600" dirty="0"/>
              <a:t>Utilizando Caracteres Capitulares</a:t>
            </a:r>
            <a:endParaRPr lang="pt-BR" sz="3600" dirty="0"/>
          </a:p>
        </p:txBody>
      </p:sp>
      <p:pic>
        <p:nvPicPr>
          <p:cNvPr id="99330" name="Imagem 118"/>
          <p:cNvPicPr>
            <a:picLocks noChangeAspect="1" noChangeArrowheads="1"/>
          </p:cNvPicPr>
          <p:nvPr/>
        </p:nvPicPr>
        <p:blipFill>
          <a:blip r:embed="rId1" cstate="print"/>
          <a:srcRect/>
          <a:stretch>
            <a:fillRect/>
          </a:stretch>
        </p:blipFill>
        <p:spPr bwMode="auto">
          <a:xfrm>
            <a:off x="629609" y="1772816"/>
            <a:ext cx="7931224" cy="2946569"/>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44624"/>
            <a:ext cx="8229600" cy="1143000"/>
          </a:xfrm>
        </p:spPr>
        <p:txBody>
          <a:bodyPr>
            <a:normAutofit/>
          </a:bodyPr>
          <a:lstStyle/>
          <a:p>
            <a:pPr algn="r"/>
            <a:r>
              <a:rPr lang="pt-BR" sz="3600" dirty="0"/>
              <a:t>Inserindo uma Letra Capitular</a:t>
            </a:r>
            <a:endParaRPr lang="pt-BR" sz="3600" dirty="0"/>
          </a:p>
        </p:txBody>
      </p:sp>
      <p:sp>
        <p:nvSpPr>
          <p:cNvPr id="4" name="Espaço Reservado para Conteúdo 3"/>
          <p:cNvSpPr>
            <a:spLocks noGrp="1"/>
          </p:cNvSpPr>
          <p:nvPr>
            <p:ph idx="1"/>
          </p:nvPr>
        </p:nvSpPr>
        <p:spPr/>
        <p:txBody>
          <a:bodyPr/>
          <a:lstStyle/>
          <a:p>
            <a:endParaRPr lang="pt-BR"/>
          </a:p>
        </p:txBody>
      </p:sp>
      <p:pic>
        <p:nvPicPr>
          <p:cNvPr id="100354" name="Imagem 119"/>
          <p:cNvPicPr>
            <a:picLocks noChangeAspect="1" noChangeArrowheads="1"/>
          </p:cNvPicPr>
          <p:nvPr/>
        </p:nvPicPr>
        <p:blipFill>
          <a:blip r:embed="rId1" cstate="print"/>
          <a:srcRect/>
          <a:stretch>
            <a:fillRect/>
          </a:stretch>
        </p:blipFill>
        <p:spPr bwMode="auto">
          <a:xfrm>
            <a:off x="457200" y="1557338"/>
            <a:ext cx="8286808" cy="2861510"/>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53752"/>
            <a:ext cx="8229600" cy="1143000"/>
          </a:xfrm>
        </p:spPr>
        <p:txBody>
          <a:bodyPr>
            <a:normAutofit/>
          </a:bodyPr>
          <a:lstStyle/>
          <a:p>
            <a:pPr algn="r"/>
            <a:r>
              <a:rPr lang="pt-BR" sz="3600" dirty="0"/>
              <a:t>Formatando ‘Letra capitular’</a:t>
            </a:r>
            <a:endParaRPr lang="pt-BR" sz="3600" dirty="0"/>
          </a:p>
        </p:txBody>
      </p:sp>
      <p:pic>
        <p:nvPicPr>
          <p:cNvPr id="101378" name="Imagem 99"/>
          <p:cNvPicPr>
            <a:picLocks noChangeAspect="1" noChangeArrowheads="1"/>
          </p:cNvPicPr>
          <p:nvPr/>
        </p:nvPicPr>
        <p:blipFill>
          <a:blip r:embed="rId1" cstate="print"/>
          <a:srcRect/>
          <a:stretch>
            <a:fillRect/>
          </a:stretch>
        </p:blipFill>
        <p:spPr bwMode="auto">
          <a:xfrm>
            <a:off x="2987824" y="1557338"/>
            <a:ext cx="3182079" cy="3530493"/>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7360" y="260648"/>
            <a:ext cx="8229600" cy="1143000"/>
          </a:xfrm>
        </p:spPr>
        <p:txBody>
          <a:bodyPr>
            <a:noAutofit/>
          </a:bodyPr>
          <a:lstStyle/>
          <a:p>
            <a:pPr algn="r"/>
            <a:r>
              <a:rPr lang="pt-BR" sz="3600" dirty="0"/>
              <a:t>Caixa de Diálogo para Equações </a:t>
            </a:r>
            <a:br>
              <a:rPr lang="pt-BR" sz="3600" dirty="0"/>
            </a:br>
            <a:r>
              <a:rPr lang="pt-BR" sz="3600" dirty="0"/>
              <a:t>e Símbolos</a:t>
            </a:r>
            <a:endParaRPr lang="pt-BR" sz="3600" dirty="0"/>
          </a:p>
        </p:txBody>
      </p:sp>
      <p:sp>
        <p:nvSpPr>
          <p:cNvPr id="4" name="Espaço Reservado para Conteúdo 3"/>
          <p:cNvSpPr>
            <a:spLocks noGrp="1"/>
          </p:cNvSpPr>
          <p:nvPr>
            <p:ph idx="1"/>
          </p:nvPr>
        </p:nvSpPr>
        <p:spPr/>
        <p:txBody>
          <a:bodyPr/>
          <a:lstStyle/>
          <a:p>
            <a:endParaRPr lang="pt-BR"/>
          </a:p>
        </p:txBody>
      </p:sp>
      <p:pic>
        <p:nvPicPr>
          <p:cNvPr id="102402" name="Imagem 121"/>
          <p:cNvPicPr>
            <a:picLocks noChangeAspect="1" noChangeArrowheads="1"/>
          </p:cNvPicPr>
          <p:nvPr/>
        </p:nvPicPr>
        <p:blipFill>
          <a:blip r:embed="rId1" cstate="print"/>
          <a:srcRect/>
          <a:stretch>
            <a:fillRect/>
          </a:stretch>
        </p:blipFill>
        <p:spPr bwMode="auto">
          <a:xfrm>
            <a:off x="603392" y="1796463"/>
            <a:ext cx="8001056" cy="2578608"/>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2262" y="53752"/>
            <a:ext cx="8229600" cy="1143000"/>
          </a:xfrm>
        </p:spPr>
        <p:txBody>
          <a:bodyPr>
            <a:normAutofit/>
          </a:bodyPr>
          <a:lstStyle/>
          <a:p>
            <a:pPr algn="r"/>
            <a:r>
              <a:rPr lang="pt-BR" sz="3600" dirty="0"/>
              <a:t>Caixa de Diálogo ‘Inserir símbolos’</a:t>
            </a:r>
            <a:endParaRPr lang="pt-BR" sz="3600" dirty="0"/>
          </a:p>
        </p:txBody>
      </p:sp>
      <p:pic>
        <p:nvPicPr>
          <p:cNvPr id="103426" name="Picture 2"/>
          <p:cNvPicPr>
            <a:picLocks noChangeAspect="1" noChangeArrowheads="1"/>
          </p:cNvPicPr>
          <p:nvPr/>
        </p:nvPicPr>
        <p:blipFill>
          <a:blip r:embed="rId1" cstate="print"/>
          <a:srcRect/>
          <a:stretch>
            <a:fillRect/>
          </a:stretch>
        </p:blipFill>
        <p:spPr bwMode="auto">
          <a:xfrm>
            <a:off x="2165143" y="1412776"/>
            <a:ext cx="4813713" cy="3726746"/>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3213" y="341784"/>
            <a:ext cx="8229600" cy="1143000"/>
          </a:xfrm>
        </p:spPr>
        <p:txBody>
          <a:bodyPr>
            <a:noAutofit/>
          </a:bodyPr>
          <a:lstStyle/>
          <a:p>
            <a:pPr algn="r"/>
            <a:r>
              <a:rPr lang="pt-BR" sz="3600" dirty="0"/>
              <a:t>Exibindo a Caixa de Diálogo </a:t>
            </a:r>
            <a:br>
              <a:rPr lang="pt-BR" sz="3600" dirty="0"/>
            </a:br>
            <a:r>
              <a:rPr lang="pt-BR" sz="3600" dirty="0"/>
              <a:t>‘Mais símbolos’</a:t>
            </a:r>
            <a:endParaRPr lang="pt-BR" sz="3600" dirty="0"/>
          </a:p>
        </p:txBody>
      </p:sp>
      <p:pic>
        <p:nvPicPr>
          <p:cNvPr id="104450" name="Imagem 130"/>
          <p:cNvPicPr>
            <a:picLocks noChangeAspect="1" noChangeArrowheads="1"/>
          </p:cNvPicPr>
          <p:nvPr/>
        </p:nvPicPr>
        <p:blipFill>
          <a:blip r:embed="rId1" cstate="print"/>
          <a:srcRect/>
          <a:stretch>
            <a:fillRect/>
          </a:stretch>
        </p:blipFill>
        <p:spPr bwMode="auto">
          <a:xfrm>
            <a:off x="1835696" y="1700808"/>
            <a:ext cx="5515072" cy="4244907"/>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3797" y="44624"/>
            <a:ext cx="8229600" cy="1143000"/>
          </a:xfrm>
        </p:spPr>
        <p:txBody>
          <a:bodyPr>
            <a:normAutofit/>
          </a:bodyPr>
          <a:lstStyle/>
          <a:p>
            <a:pPr algn="r"/>
            <a:r>
              <a:rPr lang="pt-BR" sz="3600" dirty="0"/>
              <a:t>Acionando a ‘Correção ortográfica’</a:t>
            </a:r>
            <a:endParaRPr lang="pt-BR" sz="3600" dirty="0"/>
          </a:p>
        </p:txBody>
      </p:sp>
      <p:pic>
        <p:nvPicPr>
          <p:cNvPr id="105474" name="Imagem 124"/>
          <p:cNvPicPr>
            <a:picLocks noChangeAspect="1" noChangeArrowheads="1"/>
          </p:cNvPicPr>
          <p:nvPr/>
        </p:nvPicPr>
        <p:blipFill>
          <a:blip r:embed="rId1" cstate="print"/>
          <a:srcRect/>
          <a:stretch>
            <a:fillRect/>
          </a:stretch>
        </p:blipFill>
        <p:spPr bwMode="auto">
          <a:xfrm>
            <a:off x="983291" y="1432726"/>
            <a:ext cx="7177418" cy="4084506"/>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77090"/>
            <a:ext cx="8229600" cy="1143000"/>
          </a:xfrm>
        </p:spPr>
        <p:txBody>
          <a:bodyPr>
            <a:normAutofit/>
          </a:bodyPr>
          <a:lstStyle/>
          <a:p>
            <a:pPr algn="r"/>
            <a:r>
              <a:rPr lang="pt-BR" sz="3600" dirty="0"/>
              <a:t>Verificando Ortografia e Gramática</a:t>
            </a:r>
            <a:endParaRPr lang="pt-BR" sz="3600" dirty="0"/>
          </a:p>
        </p:txBody>
      </p:sp>
      <p:sp>
        <p:nvSpPr>
          <p:cNvPr id="4" name="Espaço Reservado para Conteúdo 3"/>
          <p:cNvSpPr>
            <a:spLocks noGrp="1"/>
          </p:cNvSpPr>
          <p:nvPr>
            <p:ph idx="1"/>
          </p:nvPr>
        </p:nvSpPr>
        <p:spPr/>
        <p:txBody>
          <a:bodyPr/>
          <a:lstStyle/>
          <a:p>
            <a:endParaRPr lang="pt-BR"/>
          </a:p>
        </p:txBody>
      </p:sp>
      <p:pic>
        <p:nvPicPr>
          <p:cNvPr id="106498" name="Imagem 104"/>
          <p:cNvPicPr>
            <a:picLocks noChangeAspect="1" noChangeArrowheads="1"/>
          </p:cNvPicPr>
          <p:nvPr/>
        </p:nvPicPr>
        <p:blipFill>
          <a:blip r:embed="rId1" cstate="print"/>
          <a:srcRect/>
          <a:stretch>
            <a:fillRect/>
          </a:stretch>
        </p:blipFill>
        <p:spPr bwMode="auto">
          <a:xfrm>
            <a:off x="1670496" y="1580376"/>
            <a:ext cx="5803008" cy="3738476"/>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32123</Words>
  <Application>WPS Presentation</Application>
  <PresentationFormat>Apresentação na tela (4:3)</PresentationFormat>
  <Paragraphs>878</Paragraphs>
  <Slides>179</Slides>
  <Notes>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179</vt:i4>
      </vt:variant>
    </vt:vector>
  </HeadingPairs>
  <TitlesOfParts>
    <vt:vector size="190" baseType="lpstr">
      <vt:lpstr>Arial</vt:lpstr>
      <vt:lpstr>SimSun</vt:lpstr>
      <vt:lpstr>Wingdings</vt:lpstr>
      <vt:lpstr>Cambria</vt:lpstr>
      <vt:lpstr>Calibri</vt:lpstr>
      <vt:lpstr>Microsoft YaHei</vt:lpstr>
      <vt:lpstr>Arial Unicode MS</vt:lpstr>
      <vt:lpstr>Calibri</vt:lpstr>
      <vt:lpstr>Times New Roman</vt:lpstr>
      <vt:lpstr>Wingdings</vt:lpstr>
      <vt:lpstr>1_Tema do Office</vt:lpstr>
      <vt:lpstr>PowerPoint 演示文稿</vt:lpstr>
      <vt:lpstr>PowerPoint 演示文稿</vt:lpstr>
      <vt:lpstr>Objetivo da Informática Aplicada</vt:lpstr>
      <vt:lpstr>Aplicabilidade</vt:lpstr>
      <vt:lpstr>Aplicabilidade</vt:lpstr>
      <vt:lpstr>Noções de software</vt:lpstr>
      <vt:lpstr>Introdução</vt:lpstr>
      <vt:lpstr>História da Computação</vt:lpstr>
      <vt:lpstr>História da Computação</vt:lpstr>
      <vt:lpstr>Hardware X Software</vt:lpstr>
      <vt:lpstr>Componentes de um PC</vt:lpstr>
      <vt:lpstr>Componentes de um PC</vt:lpstr>
      <vt:lpstr>Informação X Processamento</vt:lpstr>
      <vt:lpstr>Processamento de Dados</vt:lpstr>
      <vt:lpstr>Algoritmos e Programas</vt:lpstr>
      <vt:lpstr>Organização Básica de um Sistema  de Computação</vt:lpstr>
      <vt:lpstr>Componentes de um Computador</vt:lpstr>
      <vt:lpstr>Software</vt:lpstr>
      <vt:lpstr>Software</vt:lpstr>
      <vt:lpstr>PowerPoint 演示文稿</vt:lpstr>
      <vt:lpstr>Processador de Texto</vt:lpstr>
      <vt:lpstr>Funções Especiais</vt:lpstr>
      <vt:lpstr>Funções Especiais</vt:lpstr>
      <vt:lpstr>Funções Especiais</vt:lpstr>
      <vt:lpstr>Funções Especiais</vt:lpstr>
      <vt:lpstr>Funções Especiais</vt:lpstr>
      <vt:lpstr>Funções Especiais</vt:lpstr>
      <vt:lpstr>Processadores Populares</vt:lpstr>
      <vt:lpstr>Processadores Populares</vt:lpstr>
      <vt:lpstr>Planilha Eletrônica</vt:lpstr>
      <vt:lpstr>Componentes da Planilha</vt:lpstr>
      <vt:lpstr>PowerPoint 演示文稿</vt:lpstr>
      <vt:lpstr>Editor de Texto - Microsoft Word 2007 </vt:lpstr>
      <vt:lpstr>Tela Principal do Word</vt:lpstr>
      <vt:lpstr>Acionando o Botão Subscrito</vt:lpstr>
      <vt:lpstr>Acionando o Botão Sobrescrito</vt:lpstr>
      <vt:lpstr>Botão Office </vt:lpstr>
      <vt:lpstr>Opções de Comando</vt:lpstr>
      <vt:lpstr>Comandos do Botão ‘Office’</vt:lpstr>
      <vt:lpstr>Comandos do Botão ‘Office’</vt:lpstr>
      <vt:lpstr>Barra de Ferramentas de Acesso Rápido ou Quick Access Toolbar</vt:lpstr>
      <vt:lpstr>Salvando Documentos no Word 2007 </vt:lpstr>
      <vt:lpstr>Opção ‘Salvar Como’</vt:lpstr>
      <vt:lpstr>Modificando a Extensão Padrão </vt:lpstr>
      <vt:lpstr>Personalizando a Maneira de Salvar Arquivos no Word</vt:lpstr>
      <vt:lpstr>Edição de Documentos </vt:lpstr>
      <vt:lpstr>Selecionando o tipo de fonte </vt:lpstr>
      <vt:lpstr>Selecionando o Tamanho das Fontes </vt:lpstr>
      <vt:lpstr>Formatação de Fontes (estilos)</vt:lpstr>
      <vt:lpstr>Formatação de Fontes (realce e cor)</vt:lpstr>
      <vt:lpstr>Selecionando a Cor da Fonte do Texto</vt:lpstr>
      <vt:lpstr>Selecionando ‘Cores do tema’</vt:lpstr>
      <vt:lpstr>Formatação de Fontes (caixa alta e  baixa e tamanho)</vt:lpstr>
      <vt:lpstr>Selecionando Ajustes Específicos de Formatação</vt:lpstr>
      <vt:lpstr>Caixa de Diálogo ‘Fontes’</vt:lpstr>
      <vt:lpstr>Opções Adicionais de Estilo da  Caixa de Diálogo ‘Fonte’</vt:lpstr>
      <vt:lpstr>Opção de ‘Espaçamento de caracteres’</vt:lpstr>
      <vt:lpstr>Recursos de Formatação Botões ‘Aumentar ou Diminuir’ recuo</vt:lpstr>
      <vt:lpstr>PowerPoint 演示文稿</vt:lpstr>
      <vt:lpstr>Botões de Alinhamento de Texto</vt:lpstr>
      <vt:lpstr>Botões para ‘Espaçamento  entre linhas’</vt:lpstr>
      <vt:lpstr>Botão para Seleção de ‘Sombreamento’ de texto</vt:lpstr>
      <vt:lpstr>Botão para Seleção de ‘Borda’ no texto</vt:lpstr>
      <vt:lpstr>Botão para Seleção de ‘Bordas e sombreamentos’ em páginas</vt:lpstr>
      <vt:lpstr>Menu Desdobrável ‘Arte’ para composição de borda em páginas</vt:lpstr>
      <vt:lpstr>Classificar Listas </vt:lpstr>
      <vt:lpstr>Mostrar/Ocultar</vt:lpstr>
      <vt:lpstr>Caixa de Diálogo do Grupo ‘Parágrafo’</vt:lpstr>
      <vt:lpstr>Área de Transferência (clipboard)</vt:lpstr>
      <vt:lpstr>Opções de Colagem do Recurso  ‘Colar Especial’</vt:lpstr>
      <vt:lpstr>Caixa de Diálogo ‘Localizar e Substituir’</vt:lpstr>
      <vt:lpstr>Utilizando o Recurso ‘Folha de rosto’</vt:lpstr>
      <vt:lpstr>Utilizando o Recurso de Inserção de Páginas em Branco</vt:lpstr>
      <vt:lpstr>Utilizando o Recurso de Inserção de Quebra de Páginas</vt:lpstr>
      <vt:lpstr>Utilizando o Botão ‘Tabela’</vt:lpstr>
      <vt:lpstr>Utilizando a Opção ‘Inserir tabela’</vt:lpstr>
      <vt:lpstr>Caixa de Diálogo de ‘Ilustrações’</vt:lpstr>
      <vt:lpstr>Caixa de Diálogo ‘Inserir imagem’</vt:lpstr>
      <vt:lpstr>Acionando as Opções de  Formatação de Figuras</vt:lpstr>
      <vt:lpstr>WordArt</vt:lpstr>
      <vt:lpstr>Caixa de Diálogo do Editor de  Texto do ‘WordArt’</vt:lpstr>
      <vt:lpstr>Efeito da Edição de Texto no ‘WordArt’</vt:lpstr>
      <vt:lpstr>Alterando a Forma do Texto no ‘WordArt’</vt:lpstr>
      <vt:lpstr>PowerPoint 演示文稿</vt:lpstr>
      <vt:lpstr>Abrindo a Caixa de Diálogo  ‘Cabeçalho e Rodapé’</vt:lpstr>
      <vt:lpstr>Inserindo Cabeçalho à Página</vt:lpstr>
      <vt:lpstr>Fechando a Caixa de Diálogo  ‘Cabeçalho e Rodapé’</vt:lpstr>
      <vt:lpstr>Inserindo Número de Página</vt:lpstr>
      <vt:lpstr>Formatando Número de Página</vt:lpstr>
      <vt:lpstr>Formatando Caixa de Texto</vt:lpstr>
      <vt:lpstr>Galeria de Opções de Estilos para  Caixas de Texto</vt:lpstr>
      <vt:lpstr>Utilizando Caracteres Capitulares</vt:lpstr>
      <vt:lpstr>Inserindo uma Letra Capitular</vt:lpstr>
      <vt:lpstr>Formatando ‘Letra capitular’</vt:lpstr>
      <vt:lpstr>Caixa de Diálogo para Equações  e Símbolos</vt:lpstr>
      <vt:lpstr>Caixa de Diálogo ‘Inserir símbolos’</vt:lpstr>
      <vt:lpstr>Exibindo a Caixa de Diálogo  ‘Mais símbolos’</vt:lpstr>
      <vt:lpstr>Acionando a ‘Correção ortográfica’</vt:lpstr>
      <vt:lpstr>Verificando Ortografia e Gramática</vt:lpstr>
      <vt:lpstr>Botão de Opções do Corretor Ortográfico</vt:lpstr>
      <vt:lpstr>Personalizando o Dicionário do  Corretor Ortográfico</vt:lpstr>
      <vt:lpstr>Guia ‘Revisão’, para Correção  Ortográfica e Gramatical</vt:lpstr>
      <vt:lpstr>Caixa de Diálogo do Botão ‘Traduzir’ </vt:lpstr>
      <vt:lpstr>Caixa de Diálogo do Botão ‘Traduzir’ </vt:lpstr>
      <vt:lpstr>Confirmando a Tradução para a Língua Selecionada</vt:lpstr>
      <vt:lpstr>Resultado de uma Pesquisa de Sinônimos </vt:lpstr>
      <vt:lpstr>Consultando Novas Opções de Sinônimos no Dicionário</vt:lpstr>
      <vt:lpstr>Recursos de Pesquisa Rápida </vt:lpstr>
      <vt:lpstr>Acionando o Botão de ‘Pesquisa’</vt:lpstr>
      <vt:lpstr>PowerPoint 演示文稿</vt:lpstr>
      <vt:lpstr>Iniciando o Documento</vt:lpstr>
      <vt:lpstr>Planilha Inicial do Excel</vt:lpstr>
      <vt:lpstr>Célula</vt:lpstr>
      <vt:lpstr>Fórmulas</vt:lpstr>
      <vt:lpstr>Exemplo de uma operação: controlar o faturamento de uma empresa que  vende apenas 4 produtos</vt:lpstr>
      <vt:lpstr>Exemplo de uma operação: controlar o faturamento de uma empresa que vende apenas 4 produtos</vt:lpstr>
      <vt:lpstr>Exemplo de uma operação: controlar o faturamento de uma empresa que vende apenas 4 produtos</vt:lpstr>
      <vt:lpstr>Exemplo de uma operação: controlar o faturamento de uma empresa que vende apenas 4 produtos</vt:lpstr>
      <vt:lpstr>Exemplo de uma operação: controlar o faturamento  de uma empresa que vende apenas 4 produtos</vt:lpstr>
      <vt:lpstr>Exemplo de uma operação: controlar o faturamento de uma empresa que vende apenas 4 produtos</vt:lpstr>
      <vt:lpstr>Outra forma de fazer!</vt:lpstr>
      <vt:lpstr>Outra forma de fazer!</vt:lpstr>
      <vt:lpstr>Continuando...</vt:lpstr>
      <vt:lpstr>Finalizando</vt:lpstr>
      <vt:lpstr>Funções de Planilhas</vt:lpstr>
      <vt:lpstr>Exemplo do Uso de Funções</vt:lpstr>
      <vt:lpstr>Continuando...</vt:lpstr>
      <vt:lpstr>Continuando...</vt:lpstr>
      <vt:lpstr>PowerPoint 演示文稿</vt:lpstr>
      <vt:lpstr>Trabalhando com Planilhas</vt:lpstr>
      <vt:lpstr>Renomeando Planilhas</vt:lpstr>
      <vt:lpstr>  Inserindo e Excluindo Linhas e Colunas</vt:lpstr>
      <vt:lpstr>  Alterando a Altura e Largura de  Linhas e Colunas</vt:lpstr>
      <vt:lpstr>Formatando a Tabela</vt:lpstr>
      <vt:lpstr>Inserindo e Excluindo Gráficos</vt:lpstr>
      <vt:lpstr>Inserindo e Excluindo Gráficos</vt:lpstr>
      <vt:lpstr>Inserindo e Excluindo Gráficos</vt:lpstr>
      <vt:lpstr>PowerPoint 演示文稿</vt:lpstr>
      <vt:lpstr>Power Point</vt:lpstr>
      <vt:lpstr>Elementos da Tela do Power Point</vt:lpstr>
      <vt:lpstr>Elementos da Tela do Power Point</vt:lpstr>
      <vt:lpstr>Elementos da Tela do Power Point</vt:lpstr>
      <vt:lpstr>Selecionar Slide</vt:lpstr>
      <vt:lpstr>Layout do Slide</vt:lpstr>
      <vt:lpstr>Teclas Importantes para Inserir Textos</vt:lpstr>
      <vt:lpstr>Teclas Importantes para Inserir Textos</vt:lpstr>
      <vt:lpstr>Teclas Importantes para Inserir Textos</vt:lpstr>
      <vt:lpstr>Formatar Texto</vt:lpstr>
      <vt:lpstr>PowerPoint 演示文稿</vt:lpstr>
      <vt:lpstr>Editor de Apresentação no Power Point</vt:lpstr>
      <vt:lpstr>Editor de Apresentação no Power Point</vt:lpstr>
      <vt:lpstr>Editor de Apresentação no Power Point</vt:lpstr>
      <vt:lpstr>Editor de Apresentação no Power Point</vt:lpstr>
      <vt:lpstr>Editor de Apresentação no Power Point</vt:lpstr>
      <vt:lpstr>Editor de Apresentação no Power Point</vt:lpstr>
      <vt:lpstr>Editor de Apresentação no Power Point</vt:lpstr>
      <vt:lpstr>Editor de Apresentação  no Power Point</vt:lpstr>
      <vt:lpstr>Configurando as Apresentações em Slides</vt:lpstr>
      <vt:lpstr>Tipos de apresentação</vt:lpstr>
      <vt:lpstr>Mostrar slides</vt:lpstr>
      <vt:lpstr>Opções da apresentação</vt:lpstr>
      <vt:lpstr>Opções da apresentação</vt:lpstr>
      <vt:lpstr>Avançar slides</vt:lpstr>
      <vt:lpstr>Exibir apresentação</vt:lpstr>
      <vt:lpstr>Impressão</vt:lpstr>
      <vt:lpstr>Opções de impressão</vt:lpstr>
      <vt:lpstr>PowerPoint 演示文稿</vt:lpstr>
      <vt:lpstr>O Que é a Internet?</vt:lpstr>
      <vt:lpstr>De Onde Surgiu a Internet?</vt:lpstr>
      <vt:lpstr>Por que a Internet é Importante?</vt:lpstr>
      <vt:lpstr>Quem Controla a Internet?</vt:lpstr>
      <vt:lpstr>O Que Significa "Estar Conectado"  à Internet?</vt:lpstr>
      <vt:lpstr>Os Recursos da Internet</vt:lpstr>
      <vt:lpstr>Os recursos da internet</vt:lpstr>
      <vt:lpstr>Os Recursos da Internet</vt:lpstr>
      <vt:lpstr>Os Endereços Eletrônicos</vt:lpstr>
      <vt:lpstr>Os Endereços Eletrônicos</vt:lpstr>
      <vt:lpstr>Como Pesquisar na Internet?</vt:lpstr>
      <vt:lpstr>Gerenciador de E-mails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Roseane Moraes</dc:creator>
  <cp:lastModifiedBy>Demóstenes Filho</cp:lastModifiedBy>
  <cp:revision>60</cp:revision>
  <dcterms:created xsi:type="dcterms:W3CDTF">2016-06-28T19:11:00Z</dcterms:created>
  <dcterms:modified xsi:type="dcterms:W3CDTF">2024-11-29T09:50:14Z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E877DE13F0A84F9F8E03D251570F666B_12</vt:lpwstr>
  </property>
  <property fmtid="{D5CDD505-2E9C-101B-9397-08002B2CF9AE}" pid="3" name="KSOProductBuildVer">
    <vt:lpwstr>1046-12.2.0.18911</vt:lpwstr>
  </property>
</Properties>
</file>